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8"/>
  </p:handoutMasterIdLst>
  <p:sldIdLst>
    <p:sldId id="257" r:id="rId2"/>
    <p:sldId id="268" r:id="rId3"/>
    <p:sldId id="265" r:id="rId4"/>
    <p:sldId id="266" r:id="rId5"/>
    <p:sldId id="267" r:id="rId6"/>
    <p:sldId id="284" r:id="rId7"/>
    <p:sldId id="269" r:id="rId8"/>
    <p:sldId id="264" r:id="rId9"/>
    <p:sldId id="273" r:id="rId10"/>
    <p:sldId id="274" r:id="rId11"/>
    <p:sldId id="271" r:id="rId12"/>
    <p:sldId id="279" r:id="rId13"/>
    <p:sldId id="275" r:id="rId14"/>
    <p:sldId id="283" r:id="rId15"/>
    <p:sldId id="291" r:id="rId16"/>
    <p:sldId id="290" r:id="rId17"/>
    <p:sldId id="276" r:id="rId18"/>
    <p:sldId id="277" r:id="rId19"/>
    <p:sldId id="280" r:id="rId20"/>
    <p:sldId id="287" r:id="rId21"/>
    <p:sldId id="286" r:id="rId22"/>
    <p:sldId id="278" r:id="rId23"/>
    <p:sldId id="285" r:id="rId24"/>
    <p:sldId id="289" r:id="rId25"/>
    <p:sldId id="263" r:id="rId26"/>
    <p:sldId id="270" r:id="rId2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C2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3159" tIns="46580" rIns="93159" bIns="46580" rtlCol="0"/>
          <a:lstStyle>
            <a:lvl1pPr algn="r">
              <a:defRPr sz="1200"/>
            </a:lvl1pPr>
          </a:lstStyle>
          <a:p>
            <a:fld id="{973CD42A-6326-4244-87EB-EE4C40A6B7D1}" type="datetimeFigureOut">
              <a:rPr lang="en-US" smtClean="0"/>
              <a:pPr/>
              <a:t>12/21/2015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59" tIns="46580" rIns="93159" bIns="46580" rtlCol="0" anchor="b"/>
          <a:lstStyle>
            <a:lvl1pPr algn="r">
              <a:defRPr sz="1200"/>
            </a:lvl1pPr>
          </a:lstStyle>
          <a:p>
            <a:fld id="{6D2918AF-B259-44E0-BC2D-974F00AF42C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B02F2-8695-472C-BA1D-27F365BA0EE9}"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9B907-D1F9-4430-B7B9-78831ADDF9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B02F2-8695-472C-BA1D-27F365BA0EE9}" type="datetimeFigureOut">
              <a:rPr lang="en-US" smtClean="0"/>
              <a:pPr/>
              <a:t>12/21/2015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9B907-D1F9-4430-B7B9-78831ADDF9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cstate="print"/>
          <a:srcRect/>
          <a:stretch>
            <a:fillRect/>
          </a:stretch>
        </p:blipFill>
        <p:spPr bwMode="auto">
          <a:xfrm>
            <a:off x="1828799" y="1219200"/>
            <a:ext cx="5560977" cy="2176830"/>
          </a:xfrm>
          <a:prstGeom prst="rect">
            <a:avLst/>
          </a:prstGeom>
          <a:noFill/>
        </p:spPr>
      </p:pic>
      <p:sp>
        <p:nvSpPr>
          <p:cNvPr id="5" name="TextBox 4"/>
          <p:cNvSpPr txBox="1"/>
          <p:nvPr/>
        </p:nvSpPr>
        <p:spPr>
          <a:xfrm>
            <a:off x="0" y="3581400"/>
            <a:ext cx="9144000" cy="646331"/>
          </a:xfrm>
          <a:prstGeom prst="rect">
            <a:avLst/>
          </a:prstGeom>
          <a:noFill/>
        </p:spPr>
        <p:txBody>
          <a:bodyPr wrap="square" rtlCol="0">
            <a:spAutoFit/>
          </a:bodyPr>
          <a:lstStyle/>
          <a:p>
            <a:pPr algn="ctr"/>
            <a:r>
              <a:rPr lang="en-US" sz="3600" dirty="0" smtClean="0"/>
              <a:t>Water &amp; Pollution Control</a:t>
            </a:r>
            <a:endParaRPr lang="en-US" sz="3600" dirty="0"/>
          </a:p>
        </p:txBody>
      </p:sp>
      <p:sp>
        <p:nvSpPr>
          <p:cNvPr id="6" name="TextBox 5"/>
          <p:cNvSpPr txBox="1"/>
          <p:nvPr/>
        </p:nvSpPr>
        <p:spPr>
          <a:xfrm>
            <a:off x="1828800" y="4368225"/>
            <a:ext cx="5486400" cy="1215717"/>
          </a:xfrm>
          <a:prstGeom prst="rect">
            <a:avLst/>
          </a:prstGeom>
          <a:noFill/>
        </p:spPr>
        <p:txBody>
          <a:bodyPr wrap="square" rtlCol="0">
            <a:spAutoFit/>
          </a:bodyPr>
          <a:lstStyle/>
          <a:p>
            <a:pPr algn="ctr">
              <a:spcAft>
                <a:spcPts val="600"/>
              </a:spcAft>
            </a:pPr>
            <a:r>
              <a:rPr lang="en-US" sz="2400" dirty="0" smtClean="0"/>
              <a:t>Fats, Oils, and Grease Control Program</a:t>
            </a:r>
          </a:p>
          <a:p>
            <a:pPr algn="ctr"/>
            <a:r>
              <a:rPr lang="en-US" sz="2200" dirty="0" smtClean="0"/>
              <a:t>www.cityofames.org/FOG</a:t>
            </a:r>
          </a:p>
          <a:p>
            <a:pPr algn="ctr"/>
            <a:endParaRPr lang="en-US" sz="2200" dirty="0"/>
          </a:p>
        </p:txBody>
      </p:sp>
      <p:sp>
        <p:nvSpPr>
          <p:cNvPr id="7" name="TextBox 6"/>
          <p:cNvSpPr txBox="1"/>
          <p:nvPr/>
        </p:nvSpPr>
        <p:spPr>
          <a:xfrm>
            <a:off x="1828800" y="5345668"/>
            <a:ext cx="5486400" cy="369332"/>
          </a:xfrm>
          <a:prstGeom prst="rect">
            <a:avLst/>
          </a:prstGeom>
          <a:noFill/>
        </p:spPr>
        <p:txBody>
          <a:bodyPr wrap="square" rtlCol="0">
            <a:spAutoFit/>
          </a:bodyPr>
          <a:lstStyle/>
          <a:p>
            <a:pPr algn="ctr"/>
            <a:r>
              <a:rPr lang="en-US" dirty="0" smtClean="0"/>
              <a:t>Dustin Albrecht, Environmental Specialist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p:cNvPicPr>
            <a:picLocks noChangeAspect="1" noChangeArrowheads="1"/>
          </p:cNvPicPr>
          <p:nvPr/>
        </p:nvPicPr>
        <p:blipFill>
          <a:blip r:embed="rId2" cstate="print"/>
          <a:srcRect/>
          <a:stretch>
            <a:fillRect/>
          </a:stretch>
        </p:blipFill>
        <p:spPr bwMode="auto">
          <a:xfrm>
            <a:off x="1752600" y="152400"/>
            <a:ext cx="5019361" cy="6457111"/>
          </a:xfrm>
          <a:prstGeom prst="rect">
            <a:avLst/>
          </a:prstGeom>
          <a:noFill/>
          <a:ln w="9525">
            <a:solidFill>
              <a:schemeClr val="tx1"/>
            </a:solidFill>
            <a:miter lim="800000"/>
            <a:headEnd/>
            <a:tailEnd/>
          </a:ln>
        </p:spPr>
      </p:pic>
      <p:sp>
        <p:nvSpPr>
          <p:cNvPr id="4" name="Rectangle 3"/>
          <p:cNvSpPr/>
          <p:nvPr/>
        </p:nvSpPr>
        <p:spPr>
          <a:xfrm>
            <a:off x="1981200" y="3048000"/>
            <a:ext cx="4724400" cy="24384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55600" y="1311275"/>
            <a:ext cx="8432800" cy="4235450"/>
          </a:xfrm>
          <a:prstGeom prst="rect">
            <a:avLst/>
          </a:prstGeom>
          <a:noFill/>
          <a:ln w="9525">
            <a:noFill/>
            <a:miter lim="800000"/>
            <a:headEnd/>
            <a:tailEnd/>
          </a:ln>
        </p:spPr>
      </p:pic>
      <p:cxnSp>
        <p:nvCxnSpPr>
          <p:cNvPr id="4" name="Straight Connector 3"/>
          <p:cNvCxnSpPr/>
          <p:nvPr/>
        </p:nvCxnSpPr>
        <p:spPr>
          <a:xfrm flipV="1">
            <a:off x="533400" y="1981200"/>
            <a:ext cx="381000" cy="4572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 y="1981200"/>
            <a:ext cx="381000" cy="3810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81800" y="2514600"/>
            <a:ext cx="14478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2743200"/>
            <a:ext cx="68580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2971800"/>
            <a:ext cx="35052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457200"/>
            <a:ext cx="9144000" cy="646331"/>
          </a:xfrm>
          <a:prstGeom prst="rect">
            <a:avLst/>
          </a:prstGeom>
          <a:noFill/>
        </p:spPr>
        <p:txBody>
          <a:bodyPr wrap="square" rtlCol="0">
            <a:spAutoFit/>
          </a:bodyPr>
          <a:lstStyle/>
          <a:p>
            <a:pPr algn="ctr"/>
            <a:r>
              <a:rPr lang="en-US" sz="3600" dirty="0" smtClean="0"/>
              <a:t>Grease Interceptor Cleaning/Inspection</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09600" y="1549127"/>
            <a:ext cx="8077200" cy="3937273"/>
          </a:xfrm>
          <a:prstGeom prst="rect">
            <a:avLst/>
          </a:prstGeom>
          <a:noFill/>
          <a:ln w="9525">
            <a:noFill/>
            <a:miter lim="800000"/>
            <a:headEnd/>
            <a:tailEnd/>
          </a:ln>
        </p:spPr>
      </p:pic>
      <p:sp>
        <p:nvSpPr>
          <p:cNvPr id="6" name="Right Arrow 5"/>
          <p:cNvSpPr/>
          <p:nvPr/>
        </p:nvSpPr>
        <p:spPr>
          <a:xfrm>
            <a:off x="228600" y="2438400"/>
            <a:ext cx="381000" cy="1524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 Arrow 6"/>
          <p:cNvSpPr/>
          <p:nvPr/>
        </p:nvSpPr>
        <p:spPr>
          <a:xfrm flipV="1">
            <a:off x="1295400" y="4267200"/>
            <a:ext cx="381000" cy="304800"/>
          </a:xfrm>
          <a:prstGeom prst="ben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16200000" flipV="1">
            <a:off x="3581400" y="4191000"/>
            <a:ext cx="457200" cy="304800"/>
          </a:xfrm>
          <a:prstGeom prst="ben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a:off x="4495800" y="3886200"/>
            <a:ext cx="381000" cy="1524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458200" y="2514600"/>
            <a:ext cx="381000" cy="152400"/>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 Arrow 11"/>
          <p:cNvSpPr/>
          <p:nvPr/>
        </p:nvSpPr>
        <p:spPr>
          <a:xfrm rot="16200000" flipV="1">
            <a:off x="7620000" y="4191000"/>
            <a:ext cx="457200" cy="304800"/>
          </a:xfrm>
          <a:prstGeom prst="ben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0" y="457200"/>
            <a:ext cx="9144000" cy="646331"/>
          </a:xfrm>
          <a:prstGeom prst="rect">
            <a:avLst/>
          </a:prstGeom>
          <a:noFill/>
        </p:spPr>
        <p:txBody>
          <a:bodyPr wrap="square" rtlCol="0">
            <a:spAutoFit/>
          </a:bodyPr>
          <a:lstStyle/>
          <a:p>
            <a:pPr algn="ctr"/>
            <a:r>
              <a:rPr lang="en-US" sz="3600" dirty="0" smtClean="0"/>
              <a:t>Basic Grease Interceptor Operation</a:t>
            </a:r>
            <a:endParaRPr lang="en-US" sz="3600" dirty="0"/>
          </a:p>
        </p:txBody>
      </p:sp>
      <p:sp>
        <p:nvSpPr>
          <p:cNvPr id="14" name="TextBox 13"/>
          <p:cNvSpPr txBox="1"/>
          <p:nvPr/>
        </p:nvSpPr>
        <p:spPr>
          <a:xfrm>
            <a:off x="990600" y="5638800"/>
            <a:ext cx="8153400" cy="1015663"/>
          </a:xfrm>
          <a:prstGeom prst="rect">
            <a:avLst/>
          </a:prstGeom>
          <a:noFill/>
        </p:spPr>
        <p:txBody>
          <a:bodyPr wrap="square" rtlCol="0">
            <a:spAutoFit/>
          </a:bodyPr>
          <a:lstStyle/>
          <a:p>
            <a:r>
              <a:rPr lang="en-US" sz="2400" dirty="0" smtClean="0">
                <a:sym typeface="Wingdings"/>
              </a:rPr>
              <a:t> Solids settle to the bottom     FOG floats to the top</a:t>
            </a:r>
            <a:endParaRPr lang="en-US" sz="2400" dirty="0" smtClean="0"/>
          </a:p>
          <a:p>
            <a:endParaRPr lang="en-US" dirty="0" smtClean="0"/>
          </a:p>
          <a:p>
            <a:endParaRPr lang="en-US" dirty="0"/>
          </a:p>
        </p:txBody>
      </p:sp>
      <p:sp>
        <p:nvSpPr>
          <p:cNvPr id="15" name="TextBox 14"/>
          <p:cNvSpPr txBox="1"/>
          <p:nvPr/>
        </p:nvSpPr>
        <p:spPr>
          <a:xfrm>
            <a:off x="1828800" y="4724400"/>
            <a:ext cx="8153400" cy="1015663"/>
          </a:xfrm>
          <a:prstGeom prst="rect">
            <a:avLst/>
          </a:prstGeom>
          <a:noFill/>
        </p:spPr>
        <p:txBody>
          <a:bodyPr wrap="square" rtlCol="0">
            <a:spAutoFit/>
          </a:bodyPr>
          <a:lstStyle/>
          <a:p>
            <a:r>
              <a:rPr lang="en-US" sz="2400" dirty="0" smtClean="0">
                <a:sym typeface="Wingdings"/>
              </a:rPr>
              <a:t>Solids</a:t>
            </a:r>
            <a:endParaRPr lang="en-US" sz="2400" dirty="0" smtClean="0"/>
          </a:p>
          <a:p>
            <a:endParaRPr lang="en-US" dirty="0" smtClean="0"/>
          </a:p>
          <a:p>
            <a:endParaRPr lang="en-US" dirty="0"/>
          </a:p>
        </p:txBody>
      </p:sp>
      <p:sp>
        <p:nvSpPr>
          <p:cNvPr id="16" name="TextBox 15"/>
          <p:cNvSpPr txBox="1"/>
          <p:nvPr/>
        </p:nvSpPr>
        <p:spPr>
          <a:xfrm>
            <a:off x="1905000" y="2057400"/>
            <a:ext cx="8153400" cy="400110"/>
          </a:xfrm>
          <a:prstGeom prst="rect">
            <a:avLst/>
          </a:prstGeom>
          <a:noFill/>
        </p:spPr>
        <p:txBody>
          <a:bodyPr wrap="square" rtlCol="0">
            <a:spAutoFit/>
          </a:bodyPr>
          <a:lstStyle/>
          <a:p>
            <a:r>
              <a:rPr lang="en-US" sz="2000" dirty="0" smtClean="0">
                <a:sym typeface="Wingdings"/>
              </a:rPr>
              <a:t>FOG</a:t>
            </a:r>
            <a:endParaRPr lang="en-US" sz="2000" dirty="0" smtClean="0"/>
          </a:p>
        </p:txBody>
      </p:sp>
      <p:sp>
        <p:nvSpPr>
          <p:cNvPr id="17" name="TextBox 16"/>
          <p:cNvSpPr txBox="1"/>
          <p:nvPr/>
        </p:nvSpPr>
        <p:spPr>
          <a:xfrm>
            <a:off x="1905000" y="3200400"/>
            <a:ext cx="8153400" cy="1015663"/>
          </a:xfrm>
          <a:prstGeom prst="rect">
            <a:avLst/>
          </a:prstGeom>
          <a:noFill/>
        </p:spPr>
        <p:txBody>
          <a:bodyPr wrap="square" rtlCol="0">
            <a:spAutoFit/>
          </a:bodyPr>
          <a:lstStyle/>
          <a:p>
            <a:r>
              <a:rPr lang="en-US" sz="2400" dirty="0" smtClean="0">
                <a:sym typeface="Wingdings"/>
              </a:rPr>
              <a:t>Water</a:t>
            </a:r>
            <a:endParaRPr lang="en-US" sz="2400" dirty="0" smtClean="0"/>
          </a:p>
          <a:p>
            <a:endParaRPr lang="en-US" dirty="0" smtClean="0"/>
          </a:p>
          <a:p>
            <a:endParaRPr lang="en-US" dirty="0"/>
          </a:p>
        </p:txBody>
      </p:sp>
      <p:cxnSp>
        <p:nvCxnSpPr>
          <p:cNvPr id="19" name="Straight Connector 18"/>
          <p:cNvCxnSpPr/>
          <p:nvPr/>
        </p:nvCxnSpPr>
        <p:spPr>
          <a:xfrm>
            <a:off x="914400" y="23622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14400" y="2157984"/>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646331"/>
          </a:xfrm>
          <a:prstGeom prst="rect">
            <a:avLst/>
          </a:prstGeom>
          <a:noFill/>
        </p:spPr>
        <p:txBody>
          <a:bodyPr wrap="square" rtlCol="0">
            <a:spAutoFit/>
          </a:bodyPr>
          <a:lstStyle/>
          <a:p>
            <a:pPr algn="ctr"/>
            <a:r>
              <a:rPr lang="en-US" sz="3600" dirty="0" smtClean="0"/>
              <a:t>How full is too full?</a:t>
            </a:r>
            <a:endParaRPr lang="en-US" sz="3600" dirty="0"/>
          </a:p>
        </p:txBody>
      </p:sp>
      <p:sp>
        <p:nvSpPr>
          <p:cNvPr id="4" name="TextBox 3"/>
          <p:cNvSpPr txBox="1"/>
          <p:nvPr/>
        </p:nvSpPr>
        <p:spPr>
          <a:xfrm>
            <a:off x="3657600" y="1600200"/>
            <a:ext cx="5181600" cy="1631216"/>
          </a:xfrm>
          <a:prstGeom prst="rect">
            <a:avLst/>
          </a:prstGeom>
          <a:noFill/>
        </p:spPr>
        <p:txBody>
          <a:bodyPr wrap="square" rtlCol="0">
            <a:spAutoFit/>
          </a:bodyPr>
          <a:lstStyle/>
          <a:p>
            <a:pPr algn="ctr"/>
            <a:r>
              <a:rPr lang="en-US" sz="2800" dirty="0" smtClean="0"/>
              <a:t>Ames Municipal Code</a:t>
            </a:r>
          </a:p>
          <a:p>
            <a:pPr>
              <a:buFont typeface="Arial" pitchFamily="34" charset="0"/>
              <a:buChar char="•"/>
            </a:pPr>
            <a:r>
              <a:rPr lang="en-US" sz="2400" dirty="0" smtClean="0"/>
              <a:t> No more than 35% at any cleaning</a:t>
            </a:r>
          </a:p>
          <a:p>
            <a:pPr>
              <a:buFont typeface="Arial" pitchFamily="34" charset="0"/>
              <a:buChar char="•"/>
            </a:pPr>
            <a:r>
              <a:rPr lang="en-US" sz="2400" dirty="0" smtClean="0"/>
              <a:t> Average for all cleanings during compliance period must be 25% </a:t>
            </a:r>
            <a:r>
              <a:rPr lang="en-US" sz="2400" smtClean="0"/>
              <a:t>or less</a:t>
            </a:r>
            <a:endParaRPr lang="en-US" sz="2400" dirty="0" smtClean="0"/>
          </a:p>
        </p:txBody>
      </p:sp>
      <p:sp>
        <p:nvSpPr>
          <p:cNvPr id="5" name="TextBox 4"/>
          <p:cNvSpPr txBox="1"/>
          <p:nvPr/>
        </p:nvSpPr>
        <p:spPr>
          <a:xfrm>
            <a:off x="3352800" y="3321784"/>
            <a:ext cx="6019800" cy="892552"/>
          </a:xfrm>
          <a:prstGeom prst="rect">
            <a:avLst/>
          </a:prstGeom>
          <a:noFill/>
        </p:spPr>
        <p:txBody>
          <a:bodyPr wrap="square" rtlCol="0">
            <a:spAutoFit/>
          </a:bodyPr>
          <a:lstStyle/>
          <a:p>
            <a:pPr algn="ctr"/>
            <a:r>
              <a:rPr lang="en-US" sz="2800" dirty="0" smtClean="0"/>
              <a:t>Example</a:t>
            </a:r>
          </a:p>
          <a:p>
            <a:r>
              <a:rPr lang="en-US" sz="2400" dirty="0" smtClean="0"/>
              <a:t>% Full = (Fog (ft) + Solids (ft)) / Total Depth (ft)</a:t>
            </a:r>
          </a:p>
        </p:txBody>
      </p:sp>
      <p:sp>
        <p:nvSpPr>
          <p:cNvPr id="6" name="TextBox 5"/>
          <p:cNvSpPr txBox="1"/>
          <p:nvPr/>
        </p:nvSpPr>
        <p:spPr>
          <a:xfrm>
            <a:off x="3352800" y="4191000"/>
            <a:ext cx="5638800" cy="461665"/>
          </a:xfrm>
          <a:prstGeom prst="rect">
            <a:avLst/>
          </a:prstGeom>
          <a:noFill/>
        </p:spPr>
        <p:txBody>
          <a:bodyPr wrap="square" rtlCol="0">
            <a:spAutoFit/>
          </a:bodyPr>
          <a:lstStyle/>
          <a:p>
            <a:r>
              <a:rPr lang="en-US" sz="2400" dirty="0" smtClean="0"/>
              <a:t>	= ( 0.5 + 1.0 ) / 5.0</a:t>
            </a:r>
          </a:p>
        </p:txBody>
      </p:sp>
      <p:sp>
        <p:nvSpPr>
          <p:cNvPr id="7" name="TextBox 6"/>
          <p:cNvSpPr txBox="1"/>
          <p:nvPr/>
        </p:nvSpPr>
        <p:spPr>
          <a:xfrm>
            <a:off x="3352800" y="4572000"/>
            <a:ext cx="5638800" cy="461665"/>
          </a:xfrm>
          <a:prstGeom prst="rect">
            <a:avLst/>
          </a:prstGeom>
          <a:noFill/>
        </p:spPr>
        <p:txBody>
          <a:bodyPr wrap="square" rtlCol="0">
            <a:spAutoFit/>
          </a:bodyPr>
          <a:lstStyle/>
          <a:p>
            <a:r>
              <a:rPr lang="en-US" sz="2400" dirty="0" smtClean="0"/>
              <a:t> 	=	1.5 / 5.0</a:t>
            </a:r>
          </a:p>
        </p:txBody>
      </p:sp>
      <p:sp>
        <p:nvSpPr>
          <p:cNvPr id="12" name="TextBox 11"/>
          <p:cNvSpPr txBox="1"/>
          <p:nvPr/>
        </p:nvSpPr>
        <p:spPr>
          <a:xfrm>
            <a:off x="3352800" y="4953000"/>
            <a:ext cx="5638800" cy="461665"/>
          </a:xfrm>
          <a:prstGeom prst="rect">
            <a:avLst/>
          </a:prstGeom>
          <a:noFill/>
        </p:spPr>
        <p:txBody>
          <a:bodyPr wrap="square" rtlCol="0">
            <a:spAutoFit/>
          </a:bodyPr>
          <a:lstStyle/>
          <a:p>
            <a:r>
              <a:rPr lang="en-US" sz="2400" dirty="0" smtClean="0"/>
              <a:t>  	= 	    30%</a:t>
            </a:r>
          </a:p>
        </p:txBody>
      </p:sp>
      <p:sp>
        <p:nvSpPr>
          <p:cNvPr id="13" name="TextBox 12"/>
          <p:cNvSpPr txBox="1"/>
          <p:nvPr/>
        </p:nvSpPr>
        <p:spPr>
          <a:xfrm>
            <a:off x="3352800" y="5486400"/>
            <a:ext cx="5638800" cy="523220"/>
          </a:xfrm>
          <a:prstGeom prst="rect">
            <a:avLst/>
          </a:prstGeom>
          <a:noFill/>
        </p:spPr>
        <p:txBody>
          <a:bodyPr wrap="square" rtlCol="0">
            <a:spAutoFit/>
          </a:bodyPr>
          <a:lstStyle/>
          <a:p>
            <a:r>
              <a:rPr lang="en-US" sz="2400" dirty="0" smtClean="0"/>
              <a:t>		</a:t>
            </a:r>
            <a:r>
              <a:rPr lang="en-US" sz="2800" b="1" dirty="0" smtClean="0"/>
              <a:t>Too Full</a:t>
            </a:r>
            <a:endParaRPr lang="en-US" sz="2400" b="1" dirty="0" smtClean="0"/>
          </a:p>
        </p:txBody>
      </p:sp>
      <p:pic>
        <p:nvPicPr>
          <p:cNvPr id="14" name="Picture 13"/>
          <p:cNvPicPr/>
          <p:nvPr/>
        </p:nvPicPr>
        <p:blipFill>
          <a:blip r:embed="rId2" cstate="print"/>
          <a:srcRect/>
          <a:stretch>
            <a:fillRect/>
          </a:stretch>
        </p:blipFill>
        <p:spPr bwMode="auto">
          <a:xfrm>
            <a:off x="0" y="1066800"/>
            <a:ext cx="3429000"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Rectangle 22"/>
          <p:cNvSpPr>
            <a:spLocks noChangeArrowheads="1"/>
          </p:cNvSpPr>
          <p:nvPr/>
        </p:nvSpPr>
        <p:spPr bwMode="auto">
          <a:xfrm>
            <a:off x="160020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Rectangle 25"/>
          <p:cNvSpPr>
            <a:spLocks noChangeArrowheads="1"/>
          </p:cNvSpPr>
          <p:nvPr/>
        </p:nvSpPr>
        <p:spPr bwMode="auto">
          <a:xfrm>
            <a:off x="160020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75" name="Picture 27"/>
          <p:cNvPicPr>
            <a:picLocks noChangeAspect="1" noChangeArrowheads="1"/>
          </p:cNvPicPr>
          <p:nvPr/>
        </p:nvPicPr>
        <p:blipFill>
          <a:blip r:embed="rId2" cstate="print"/>
          <a:srcRect/>
          <a:stretch>
            <a:fillRect/>
          </a:stretch>
        </p:blipFill>
        <p:spPr bwMode="auto">
          <a:xfrm>
            <a:off x="533400" y="1066800"/>
            <a:ext cx="6591300" cy="5130800"/>
          </a:xfrm>
          <a:prstGeom prst="rect">
            <a:avLst/>
          </a:prstGeom>
          <a:noFill/>
          <a:ln w="9525">
            <a:solidFill>
              <a:schemeClr val="tx1"/>
            </a:solidFill>
            <a:miter lim="800000"/>
            <a:headEnd/>
            <a:tailEnd/>
          </a:ln>
        </p:spPr>
      </p:pic>
      <p:sp>
        <p:nvSpPr>
          <p:cNvPr id="31" name="TextBox 30"/>
          <p:cNvSpPr txBox="1"/>
          <p:nvPr/>
        </p:nvSpPr>
        <p:spPr>
          <a:xfrm>
            <a:off x="0" y="228600"/>
            <a:ext cx="9144000" cy="646331"/>
          </a:xfrm>
          <a:prstGeom prst="rect">
            <a:avLst/>
          </a:prstGeom>
          <a:noFill/>
        </p:spPr>
        <p:txBody>
          <a:bodyPr wrap="square" rtlCol="0">
            <a:spAutoFit/>
          </a:bodyPr>
          <a:lstStyle/>
          <a:p>
            <a:pPr algn="ctr"/>
            <a:r>
              <a:rPr lang="en-US" sz="3600" dirty="0" smtClean="0"/>
              <a:t>Filling out the Maintenance Logs</a:t>
            </a:r>
            <a:endParaRPr lang="en-US" sz="3600" dirty="0"/>
          </a:p>
        </p:txBody>
      </p:sp>
      <p:sp>
        <p:nvSpPr>
          <p:cNvPr id="32" name="TextBox 31"/>
          <p:cNvSpPr txBox="1"/>
          <p:nvPr/>
        </p:nvSpPr>
        <p:spPr>
          <a:xfrm>
            <a:off x="1524000" y="2085201"/>
            <a:ext cx="2514600" cy="276999"/>
          </a:xfrm>
          <a:prstGeom prst="rect">
            <a:avLst/>
          </a:prstGeom>
          <a:noFill/>
        </p:spPr>
        <p:txBody>
          <a:bodyPr wrap="square" rtlCol="0">
            <a:spAutoFit/>
          </a:bodyPr>
          <a:lstStyle/>
          <a:p>
            <a:r>
              <a:rPr lang="en-US" sz="1200" dirty="0" smtClean="0"/>
              <a:t>Ames/ISU Ice Arena</a:t>
            </a:r>
            <a:endParaRPr lang="en-US" sz="1200" dirty="0"/>
          </a:p>
        </p:txBody>
      </p:sp>
      <p:sp>
        <p:nvSpPr>
          <p:cNvPr id="33" name="TextBox 32"/>
          <p:cNvSpPr txBox="1"/>
          <p:nvPr/>
        </p:nvSpPr>
        <p:spPr>
          <a:xfrm>
            <a:off x="1524000" y="2237601"/>
            <a:ext cx="2514600" cy="276999"/>
          </a:xfrm>
          <a:prstGeom prst="rect">
            <a:avLst/>
          </a:prstGeom>
          <a:noFill/>
        </p:spPr>
        <p:txBody>
          <a:bodyPr wrap="square" rtlCol="0">
            <a:spAutoFit/>
          </a:bodyPr>
          <a:lstStyle/>
          <a:p>
            <a:r>
              <a:rPr lang="en-US" sz="1200" dirty="0" smtClean="0"/>
              <a:t>1507 Gateway Hills Park</a:t>
            </a:r>
            <a:endParaRPr lang="en-US" sz="1200" dirty="0"/>
          </a:p>
        </p:txBody>
      </p:sp>
      <p:sp>
        <p:nvSpPr>
          <p:cNvPr id="34" name="TextBox 33"/>
          <p:cNvSpPr txBox="1"/>
          <p:nvPr/>
        </p:nvSpPr>
        <p:spPr>
          <a:xfrm>
            <a:off x="795528" y="3090672"/>
            <a:ext cx="685800" cy="276999"/>
          </a:xfrm>
          <a:prstGeom prst="rect">
            <a:avLst/>
          </a:prstGeom>
          <a:noFill/>
        </p:spPr>
        <p:txBody>
          <a:bodyPr wrap="square" rtlCol="0">
            <a:spAutoFit/>
          </a:bodyPr>
          <a:lstStyle/>
          <a:p>
            <a:r>
              <a:rPr lang="en-US" sz="1200" dirty="0" smtClean="0"/>
              <a:t>8/6/15</a:t>
            </a:r>
            <a:endParaRPr lang="en-US" sz="1200" dirty="0"/>
          </a:p>
        </p:txBody>
      </p:sp>
      <p:sp>
        <p:nvSpPr>
          <p:cNvPr id="35" name="TextBox 34"/>
          <p:cNvSpPr txBox="1"/>
          <p:nvPr/>
        </p:nvSpPr>
        <p:spPr>
          <a:xfrm>
            <a:off x="1371600" y="3090672"/>
            <a:ext cx="685800" cy="276999"/>
          </a:xfrm>
          <a:prstGeom prst="rect">
            <a:avLst/>
          </a:prstGeom>
          <a:noFill/>
        </p:spPr>
        <p:txBody>
          <a:bodyPr wrap="square" rtlCol="0">
            <a:spAutoFit/>
          </a:bodyPr>
          <a:lstStyle/>
          <a:p>
            <a:r>
              <a:rPr lang="en-US" sz="1200" dirty="0" smtClean="0"/>
              <a:t>Acme</a:t>
            </a:r>
            <a:endParaRPr lang="en-US" sz="1200" dirty="0"/>
          </a:p>
        </p:txBody>
      </p:sp>
      <p:sp>
        <p:nvSpPr>
          <p:cNvPr id="36" name="TextBox 35"/>
          <p:cNvSpPr txBox="1"/>
          <p:nvPr/>
        </p:nvSpPr>
        <p:spPr>
          <a:xfrm>
            <a:off x="2057400" y="3090672"/>
            <a:ext cx="685800" cy="276999"/>
          </a:xfrm>
          <a:prstGeom prst="rect">
            <a:avLst/>
          </a:prstGeom>
          <a:noFill/>
        </p:spPr>
        <p:txBody>
          <a:bodyPr wrap="square" rtlCol="0">
            <a:spAutoFit/>
          </a:bodyPr>
          <a:lstStyle/>
          <a:p>
            <a:r>
              <a:rPr lang="en-US" sz="1200" dirty="0" smtClean="0"/>
              <a:t>0.5</a:t>
            </a:r>
            <a:endParaRPr lang="en-US" sz="1200" dirty="0"/>
          </a:p>
        </p:txBody>
      </p:sp>
      <p:sp>
        <p:nvSpPr>
          <p:cNvPr id="37" name="TextBox 36"/>
          <p:cNvSpPr txBox="1"/>
          <p:nvPr/>
        </p:nvSpPr>
        <p:spPr>
          <a:xfrm>
            <a:off x="2667000" y="3090672"/>
            <a:ext cx="685800" cy="276999"/>
          </a:xfrm>
          <a:prstGeom prst="rect">
            <a:avLst/>
          </a:prstGeom>
          <a:noFill/>
        </p:spPr>
        <p:txBody>
          <a:bodyPr wrap="square" rtlCol="0">
            <a:spAutoFit/>
          </a:bodyPr>
          <a:lstStyle/>
          <a:p>
            <a:r>
              <a:rPr lang="en-US" sz="1200" dirty="0" smtClean="0"/>
              <a:t>1.0</a:t>
            </a:r>
            <a:endParaRPr lang="en-US" sz="1200" dirty="0"/>
          </a:p>
        </p:txBody>
      </p:sp>
      <p:sp>
        <p:nvSpPr>
          <p:cNvPr id="38" name="TextBox 37"/>
          <p:cNvSpPr txBox="1"/>
          <p:nvPr/>
        </p:nvSpPr>
        <p:spPr>
          <a:xfrm>
            <a:off x="3200400" y="3090672"/>
            <a:ext cx="685800" cy="276999"/>
          </a:xfrm>
          <a:prstGeom prst="rect">
            <a:avLst/>
          </a:prstGeom>
          <a:noFill/>
        </p:spPr>
        <p:txBody>
          <a:bodyPr wrap="square" rtlCol="0">
            <a:spAutoFit/>
          </a:bodyPr>
          <a:lstStyle/>
          <a:p>
            <a:r>
              <a:rPr lang="en-US" sz="1200" dirty="0" smtClean="0"/>
              <a:t>5.0</a:t>
            </a:r>
            <a:endParaRPr lang="en-US" sz="1200" dirty="0"/>
          </a:p>
        </p:txBody>
      </p:sp>
      <p:sp>
        <p:nvSpPr>
          <p:cNvPr id="39" name="TextBox 38"/>
          <p:cNvSpPr txBox="1"/>
          <p:nvPr/>
        </p:nvSpPr>
        <p:spPr>
          <a:xfrm>
            <a:off x="3810000" y="3090672"/>
            <a:ext cx="685800" cy="276999"/>
          </a:xfrm>
          <a:prstGeom prst="rect">
            <a:avLst/>
          </a:prstGeom>
          <a:noFill/>
        </p:spPr>
        <p:txBody>
          <a:bodyPr wrap="square" rtlCol="0">
            <a:spAutoFit/>
          </a:bodyPr>
          <a:lstStyle/>
          <a:p>
            <a:r>
              <a:rPr lang="en-US" sz="1200" dirty="0" smtClean="0"/>
              <a:t>30%</a:t>
            </a:r>
            <a:endParaRPr lang="en-US" sz="1200" dirty="0"/>
          </a:p>
        </p:txBody>
      </p:sp>
      <p:sp>
        <p:nvSpPr>
          <p:cNvPr id="40" name="TextBox 39"/>
          <p:cNvSpPr txBox="1"/>
          <p:nvPr/>
        </p:nvSpPr>
        <p:spPr>
          <a:xfrm>
            <a:off x="4370832" y="3090672"/>
            <a:ext cx="914400" cy="276999"/>
          </a:xfrm>
          <a:prstGeom prst="rect">
            <a:avLst/>
          </a:prstGeom>
          <a:noFill/>
        </p:spPr>
        <p:txBody>
          <a:bodyPr wrap="square" rtlCol="0">
            <a:spAutoFit/>
          </a:bodyPr>
          <a:lstStyle/>
          <a:p>
            <a:r>
              <a:rPr lang="en-US" sz="1200" dirty="0" smtClean="0"/>
              <a:t>AMES WPC</a:t>
            </a:r>
          </a:p>
        </p:txBody>
      </p:sp>
      <p:sp>
        <p:nvSpPr>
          <p:cNvPr id="41" name="TextBox 40"/>
          <p:cNvSpPr txBox="1"/>
          <p:nvPr/>
        </p:nvSpPr>
        <p:spPr>
          <a:xfrm>
            <a:off x="5181600" y="3090672"/>
            <a:ext cx="838200" cy="276999"/>
          </a:xfrm>
          <a:prstGeom prst="rect">
            <a:avLst/>
          </a:prstGeom>
          <a:noFill/>
        </p:spPr>
        <p:txBody>
          <a:bodyPr wrap="square" rtlCol="0">
            <a:spAutoFit/>
          </a:bodyPr>
          <a:lstStyle/>
          <a:p>
            <a:r>
              <a:rPr lang="en-US" sz="1200" dirty="0" smtClean="0"/>
              <a:t>None</a:t>
            </a:r>
            <a:endParaRPr lang="en-US" sz="1200" dirty="0"/>
          </a:p>
        </p:txBody>
      </p:sp>
      <p:sp>
        <p:nvSpPr>
          <p:cNvPr id="42" name="TextBox 41"/>
          <p:cNvSpPr txBox="1"/>
          <p:nvPr/>
        </p:nvSpPr>
        <p:spPr>
          <a:xfrm>
            <a:off x="1371600" y="5486400"/>
            <a:ext cx="2514600" cy="276999"/>
          </a:xfrm>
          <a:prstGeom prst="rect">
            <a:avLst/>
          </a:prstGeom>
          <a:noFill/>
        </p:spPr>
        <p:txBody>
          <a:bodyPr wrap="square" rtlCol="0">
            <a:spAutoFit/>
          </a:bodyPr>
          <a:lstStyle/>
          <a:p>
            <a:r>
              <a:rPr lang="en-US" sz="1200" dirty="0" smtClean="0"/>
              <a:t>Amanda Moore</a:t>
            </a:r>
            <a:endParaRPr lang="en-US" sz="1200" dirty="0"/>
          </a:p>
        </p:txBody>
      </p:sp>
      <p:sp>
        <p:nvSpPr>
          <p:cNvPr id="43" name="TextBox 42"/>
          <p:cNvSpPr txBox="1"/>
          <p:nvPr/>
        </p:nvSpPr>
        <p:spPr>
          <a:xfrm>
            <a:off x="4800600" y="5486400"/>
            <a:ext cx="2514600" cy="276999"/>
          </a:xfrm>
          <a:prstGeom prst="rect">
            <a:avLst/>
          </a:prstGeom>
          <a:noFill/>
        </p:spPr>
        <p:txBody>
          <a:bodyPr wrap="square" rtlCol="0">
            <a:spAutoFit/>
          </a:bodyPr>
          <a:lstStyle/>
          <a:p>
            <a:r>
              <a:rPr lang="en-US" sz="1200" dirty="0" smtClean="0"/>
              <a:t>Recreation Coordinator</a:t>
            </a:r>
            <a:endParaRPr lang="en-US" sz="1200" dirty="0"/>
          </a:p>
        </p:txBody>
      </p:sp>
      <p:sp>
        <p:nvSpPr>
          <p:cNvPr id="44" name="TextBox 43"/>
          <p:cNvSpPr txBox="1"/>
          <p:nvPr/>
        </p:nvSpPr>
        <p:spPr>
          <a:xfrm>
            <a:off x="4800600" y="5715000"/>
            <a:ext cx="2514600" cy="276999"/>
          </a:xfrm>
          <a:prstGeom prst="rect">
            <a:avLst/>
          </a:prstGeom>
          <a:noFill/>
        </p:spPr>
        <p:txBody>
          <a:bodyPr wrap="square" rtlCol="0">
            <a:spAutoFit/>
          </a:bodyPr>
          <a:lstStyle/>
          <a:p>
            <a:r>
              <a:rPr lang="en-US" sz="1200" dirty="0" smtClean="0"/>
              <a:t>1/5/2016</a:t>
            </a:r>
            <a:endParaRPr lang="en-US" sz="1200" dirty="0"/>
          </a:p>
        </p:txBody>
      </p:sp>
      <p:sp>
        <p:nvSpPr>
          <p:cNvPr id="46" name="Oval 45"/>
          <p:cNvSpPr/>
          <p:nvPr/>
        </p:nvSpPr>
        <p:spPr>
          <a:xfrm>
            <a:off x="6019800" y="3124200"/>
            <a:ext cx="7620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5400" y="5715000"/>
            <a:ext cx="2209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p:nvPr/>
        </p:nvPicPr>
        <p:blipFill>
          <a:blip r:embed="rId3" cstate="print"/>
          <a:srcRect r="64390"/>
          <a:stretch>
            <a:fillRect/>
          </a:stretch>
        </p:blipFill>
        <p:spPr bwMode="auto">
          <a:xfrm>
            <a:off x="7162712" y="990600"/>
            <a:ext cx="1221056"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81000" y="762000"/>
            <a:ext cx="4098925" cy="5622925"/>
          </a:xfrm>
          <a:prstGeom prst="rect">
            <a:avLst/>
          </a:prstGeom>
          <a:noFill/>
          <a:ln w="9525">
            <a:solidFill>
              <a:schemeClr val="tx1"/>
            </a:solidFill>
            <a:miter lim="800000"/>
            <a:headEnd/>
            <a:tailEnd/>
          </a:ln>
          <a:effectLst/>
        </p:spPr>
      </p:pic>
      <p:sp>
        <p:nvSpPr>
          <p:cNvPr id="12" name="Oval 11"/>
          <p:cNvSpPr/>
          <p:nvPr/>
        </p:nvSpPr>
        <p:spPr>
          <a:xfrm>
            <a:off x="1371600" y="1981200"/>
            <a:ext cx="190500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19200" y="3276600"/>
            <a:ext cx="20574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28800" y="4876800"/>
            <a:ext cx="7620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57200" y="5791200"/>
            <a:ext cx="7620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47800" y="5943600"/>
            <a:ext cx="9906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95400" y="5562600"/>
            <a:ext cx="990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43200" y="6019800"/>
            <a:ext cx="9144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152400"/>
            <a:ext cx="9144000" cy="646331"/>
          </a:xfrm>
          <a:prstGeom prst="rect">
            <a:avLst/>
          </a:prstGeom>
          <a:noFill/>
        </p:spPr>
        <p:txBody>
          <a:bodyPr wrap="square" rtlCol="0">
            <a:spAutoFit/>
          </a:bodyPr>
          <a:lstStyle/>
          <a:p>
            <a:pPr algn="ctr"/>
            <a:r>
              <a:rPr lang="en-US" sz="3600" dirty="0" smtClean="0"/>
              <a:t>Another Example</a:t>
            </a:r>
            <a:endParaRPr lang="en-US" sz="3600" dirty="0"/>
          </a:p>
        </p:txBody>
      </p:sp>
      <p:sp>
        <p:nvSpPr>
          <p:cNvPr id="26" name="TextBox 25"/>
          <p:cNvSpPr txBox="1"/>
          <p:nvPr/>
        </p:nvSpPr>
        <p:spPr>
          <a:xfrm>
            <a:off x="4724400" y="2286000"/>
            <a:ext cx="3733800" cy="369332"/>
          </a:xfrm>
          <a:prstGeom prst="rect">
            <a:avLst/>
          </a:prstGeom>
          <a:noFill/>
        </p:spPr>
        <p:txBody>
          <a:bodyPr wrap="square" rtlCol="0">
            <a:spAutoFit/>
          </a:bodyPr>
          <a:lstStyle/>
          <a:p>
            <a:pPr>
              <a:buFont typeface="Wingdings"/>
              <a:buChar char=""/>
            </a:pPr>
            <a:r>
              <a:rPr lang="en-US" dirty="0" smtClean="0">
                <a:sym typeface="Wingdings"/>
              </a:rPr>
              <a:t> Date</a:t>
            </a:r>
            <a:endParaRPr lang="en-US" dirty="0"/>
          </a:p>
        </p:txBody>
      </p:sp>
      <p:sp>
        <p:nvSpPr>
          <p:cNvPr id="28" name="Rectangle 27"/>
          <p:cNvSpPr/>
          <p:nvPr/>
        </p:nvSpPr>
        <p:spPr>
          <a:xfrm>
            <a:off x="4724400" y="2831068"/>
            <a:ext cx="3524428" cy="369332"/>
          </a:xfrm>
          <a:prstGeom prst="rect">
            <a:avLst/>
          </a:prstGeom>
        </p:spPr>
        <p:txBody>
          <a:bodyPr wrap="square">
            <a:spAutoFit/>
          </a:bodyPr>
          <a:lstStyle/>
          <a:p>
            <a:r>
              <a:rPr lang="en-US" dirty="0" smtClean="0">
                <a:sym typeface="Wingdings"/>
              </a:rPr>
              <a:t> Name of FSE		</a:t>
            </a:r>
            <a:endParaRPr lang="en-US" dirty="0" smtClean="0"/>
          </a:p>
        </p:txBody>
      </p:sp>
      <p:sp>
        <p:nvSpPr>
          <p:cNvPr id="29" name="Rectangle 28"/>
          <p:cNvSpPr/>
          <p:nvPr/>
        </p:nvSpPr>
        <p:spPr>
          <a:xfrm>
            <a:off x="4724400" y="3364468"/>
            <a:ext cx="3524428" cy="369332"/>
          </a:xfrm>
          <a:prstGeom prst="rect">
            <a:avLst/>
          </a:prstGeom>
        </p:spPr>
        <p:txBody>
          <a:bodyPr wrap="square">
            <a:spAutoFit/>
          </a:bodyPr>
          <a:lstStyle/>
          <a:p>
            <a:r>
              <a:rPr lang="en-US" dirty="0" smtClean="0">
                <a:sym typeface="Wingdings"/>
              </a:rPr>
              <a:t> Hauler Company &amp; Employee</a:t>
            </a:r>
            <a:endParaRPr lang="en-US" dirty="0" smtClean="0"/>
          </a:p>
        </p:txBody>
      </p:sp>
      <p:sp>
        <p:nvSpPr>
          <p:cNvPr id="30" name="Rectangle 29"/>
          <p:cNvSpPr/>
          <p:nvPr/>
        </p:nvSpPr>
        <p:spPr>
          <a:xfrm>
            <a:off x="4724400" y="3886200"/>
            <a:ext cx="3524428" cy="369332"/>
          </a:xfrm>
          <a:prstGeom prst="rect">
            <a:avLst/>
          </a:prstGeom>
        </p:spPr>
        <p:txBody>
          <a:bodyPr wrap="square">
            <a:spAutoFit/>
          </a:bodyPr>
          <a:lstStyle/>
          <a:p>
            <a:r>
              <a:rPr lang="en-US" dirty="0" smtClean="0">
                <a:sym typeface="Wingdings"/>
              </a:rPr>
              <a:t> Percentage Full	</a:t>
            </a:r>
            <a:endParaRPr lang="en-US" dirty="0" smtClean="0"/>
          </a:p>
        </p:txBody>
      </p:sp>
      <p:sp>
        <p:nvSpPr>
          <p:cNvPr id="31" name="Rectangle 30"/>
          <p:cNvSpPr/>
          <p:nvPr/>
        </p:nvSpPr>
        <p:spPr>
          <a:xfrm>
            <a:off x="4724400" y="4419600"/>
            <a:ext cx="3524428" cy="369332"/>
          </a:xfrm>
          <a:prstGeom prst="rect">
            <a:avLst/>
          </a:prstGeom>
        </p:spPr>
        <p:txBody>
          <a:bodyPr wrap="square">
            <a:spAutoFit/>
          </a:bodyPr>
          <a:lstStyle/>
          <a:p>
            <a:r>
              <a:rPr lang="en-US" dirty="0" smtClean="0">
                <a:sym typeface="Wingdings"/>
              </a:rPr>
              <a:t> Disposal Location	 	</a:t>
            </a:r>
            <a:endParaRPr lang="en-US" dirty="0" smtClean="0"/>
          </a:p>
        </p:txBody>
      </p:sp>
      <p:sp>
        <p:nvSpPr>
          <p:cNvPr id="32" name="Rectangle 31"/>
          <p:cNvSpPr/>
          <p:nvPr/>
        </p:nvSpPr>
        <p:spPr>
          <a:xfrm>
            <a:off x="4724400" y="4953000"/>
            <a:ext cx="3524428" cy="369332"/>
          </a:xfrm>
          <a:prstGeom prst="rect">
            <a:avLst/>
          </a:prstGeom>
        </p:spPr>
        <p:txBody>
          <a:bodyPr wrap="square">
            <a:spAutoFit/>
          </a:bodyPr>
          <a:lstStyle/>
          <a:p>
            <a:r>
              <a:rPr lang="en-US" dirty="0" smtClean="0">
                <a:sym typeface="Wingdings"/>
              </a:rPr>
              <a:t> Service Comments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animBg="1"/>
      <p:bldP spid="20" grpId="0" animBg="1"/>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3970318"/>
          </a:xfrm>
          <a:prstGeom prst="rect">
            <a:avLst/>
          </a:prstGeom>
          <a:noFill/>
        </p:spPr>
        <p:txBody>
          <a:bodyPr wrap="square" rtlCol="0">
            <a:spAutoFit/>
          </a:bodyPr>
          <a:lstStyle/>
          <a:p>
            <a:pPr algn="ctr"/>
            <a:r>
              <a:rPr lang="en-US" sz="3600" dirty="0" smtClean="0"/>
              <a:t>Common errors/problems</a:t>
            </a:r>
          </a:p>
          <a:p>
            <a:pPr algn="ctr"/>
            <a:endParaRPr lang="en-US" sz="3600" dirty="0"/>
          </a:p>
          <a:p>
            <a:pPr lvl="1">
              <a:spcAft>
                <a:spcPts val="1200"/>
              </a:spcAft>
              <a:buFont typeface="Wingdings" pitchFamily="2" charset="2"/>
              <a:buChar char="v"/>
            </a:pPr>
            <a:r>
              <a:rPr lang="en-US" sz="2800" dirty="0" smtClean="0"/>
              <a:t> No records/logs</a:t>
            </a:r>
          </a:p>
          <a:p>
            <a:pPr lvl="1">
              <a:spcAft>
                <a:spcPts val="1200"/>
              </a:spcAft>
              <a:buFont typeface="Wingdings" pitchFamily="2" charset="2"/>
              <a:buChar char="v"/>
            </a:pPr>
            <a:r>
              <a:rPr lang="en-US" sz="2800" dirty="0" smtClean="0"/>
              <a:t> Not including all records</a:t>
            </a:r>
          </a:p>
          <a:p>
            <a:pPr lvl="1">
              <a:spcAft>
                <a:spcPts val="1200"/>
              </a:spcAft>
              <a:buFont typeface="Wingdings" pitchFamily="2" charset="2"/>
              <a:buChar char="v"/>
            </a:pPr>
            <a:r>
              <a:rPr lang="en-US" sz="2800" dirty="0" smtClean="0"/>
              <a:t> Information missing</a:t>
            </a:r>
          </a:p>
          <a:p>
            <a:pPr lvl="1">
              <a:spcAft>
                <a:spcPts val="1200"/>
              </a:spcAft>
              <a:buFont typeface="Wingdings" pitchFamily="2" charset="2"/>
              <a:buChar char="v"/>
            </a:pPr>
            <a:r>
              <a:rPr lang="en-US" sz="2800" dirty="0" smtClean="0"/>
              <a:t> High percentages</a:t>
            </a:r>
          </a:p>
          <a:p>
            <a:pPr lvl="1">
              <a:spcAft>
                <a:spcPts val="1200"/>
              </a:spcAft>
              <a:buFont typeface="Wingdings" pitchFamily="2" charset="2"/>
              <a:buChar char="v"/>
            </a:pPr>
            <a:r>
              <a:rPr lang="en-US" sz="2800" dirty="0" smtClean="0"/>
              <a:t> Disposal location</a:t>
            </a:r>
          </a:p>
        </p:txBody>
      </p:sp>
      <p:sp>
        <p:nvSpPr>
          <p:cNvPr id="3" name="TextBox 2"/>
          <p:cNvSpPr txBox="1"/>
          <p:nvPr/>
        </p:nvSpPr>
        <p:spPr>
          <a:xfrm>
            <a:off x="0" y="4953000"/>
            <a:ext cx="9144000" cy="707886"/>
          </a:xfrm>
          <a:prstGeom prst="rect">
            <a:avLst/>
          </a:prstGeom>
          <a:noFill/>
        </p:spPr>
        <p:txBody>
          <a:bodyPr wrap="square" rtlCol="0">
            <a:spAutoFit/>
          </a:bodyPr>
          <a:lstStyle/>
          <a:p>
            <a:pPr algn="ctr"/>
            <a:r>
              <a:rPr lang="en-US" sz="4000" dirty="0" smtClean="0"/>
              <a:t>Cannot include too much information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55600" y="1311275"/>
            <a:ext cx="8432800" cy="4235450"/>
          </a:xfrm>
          <a:prstGeom prst="rect">
            <a:avLst/>
          </a:prstGeom>
          <a:noFill/>
          <a:ln w="9525">
            <a:noFill/>
            <a:miter lim="800000"/>
            <a:headEnd/>
            <a:tailEnd/>
          </a:ln>
        </p:spPr>
      </p:pic>
      <p:cxnSp>
        <p:nvCxnSpPr>
          <p:cNvPr id="4" name="Straight Connector 3"/>
          <p:cNvCxnSpPr/>
          <p:nvPr/>
        </p:nvCxnSpPr>
        <p:spPr>
          <a:xfrm flipV="1">
            <a:off x="533400" y="3124200"/>
            <a:ext cx="381000" cy="4572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 y="3124200"/>
            <a:ext cx="381000" cy="3810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3429000"/>
            <a:ext cx="25908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71600" y="5562600"/>
            <a:ext cx="8001000" cy="369332"/>
          </a:xfrm>
          <a:prstGeom prst="rect">
            <a:avLst/>
          </a:prstGeom>
          <a:noFill/>
        </p:spPr>
        <p:txBody>
          <a:bodyPr wrap="square" rtlCol="0">
            <a:spAutoFit/>
          </a:bodyPr>
          <a:lstStyle/>
          <a:p>
            <a:r>
              <a:rPr lang="en-US" dirty="0" smtClean="0"/>
              <a:t>Time and date of sample is determined by City of Ames W&amp;PC staff.</a:t>
            </a:r>
            <a:endParaRPr lang="en-US" dirty="0"/>
          </a:p>
        </p:txBody>
      </p:sp>
      <p:sp>
        <p:nvSpPr>
          <p:cNvPr id="12" name="TextBox 11"/>
          <p:cNvSpPr txBox="1"/>
          <p:nvPr/>
        </p:nvSpPr>
        <p:spPr>
          <a:xfrm>
            <a:off x="0" y="457200"/>
            <a:ext cx="9144000" cy="646331"/>
          </a:xfrm>
          <a:prstGeom prst="rect">
            <a:avLst/>
          </a:prstGeom>
          <a:noFill/>
        </p:spPr>
        <p:txBody>
          <a:bodyPr wrap="square" rtlCol="0">
            <a:spAutoFit/>
          </a:bodyPr>
          <a:lstStyle/>
          <a:p>
            <a:pPr algn="ctr"/>
            <a:r>
              <a:rPr lang="en-US" sz="3600" dirty="0" smtClean="0"/>
              <a:t>Grab Sample</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55600" y="1311275"/>
            <a:ext cx="8432800" cy="4235450"/>
          </a:xfrm>
          <a:prstGeom prst="rect">
            <a:avLst/>
          </a:prstGeom>
          <a:noFill/>
          <a:ln w="9525">
            <a:noFill/>
            <a:miter lim="800000"/>
            <a:headEnd/>
            <a:tailEnd/>
          </a:ln>
        </p:spPr>
      </p:pic>
      <p:cxnSp>
        <p:nvCxnSpPr>
          <p:cNvPr id="4" name="Straight Connector 3"/>
          <p:cNvCxnSpPr/>
          <p:nvPr/>
        </p:nvCxnSpPr>
        <p:spPr>
          <a:xfrm flipV="1">
            <a:off x="533400" y="4191000"/>
            <a:ext cx="381000" cy="4572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 y="4191000"/>
            <a:ext cx="381000" cy="38100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4495800"/>
            <a:ext cx="35814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4724400"/>
            <a:ext cx="4648200"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57200"/>
            <a:ext cx="9144000" cy="646331"/>
          </a:xfrm>
          <a:prstGeom prst="rect">
            <a:avLst/>
          </a:prstGeom>
          <a:noFill/>
        </p:spPr>
        <p:txBody>
          <a:bodyPr wrap="square" rtlCol="0">
            <a:spAutoFit/>
          </a:bodyPr>
          <a:lstStyle/>
          <a:p>
            <a:pPr algn="ctr"/>
            <a:r>
              <a:rPr lang="en-US" sz="3600" dirty="0" smtClean="0"/>
              <a:t>Kitchen Best Management Practices</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365571"/>
          </a:xfrm>
          <a:prstGeom prst="rect">
            <a:avLst/>
          </a:prstGeom>
          <a:noFill/>
        </p:spPr>
        <p:txBody>
          <a:bodyPr wrap="square" rtlCol="0">
            <a:spAutoFit/>
          </a:bodyPr>
          <a:lstStyle/>
          <a:p>
            <a:pPr algn="ctr"/>
            <a:r>
              <a:rPr lang="en-US" sz="3600" dirty="0" smtClean="0"/>
              <a:t>Kitchen Best Management Practices (BMPs)</a:t>
            </a:r>
          </a:p>
          <a:p>
            <a:pPr algn="ctr"/>
            <a:endParaRPr lang="en-US" sz="3600" dirty="0"/>
          </a:p>
          <a:p>
            <a:pPr lvl="1">
              <a:spcAft>
                <a:spcPts val="800"/>
              </a:spcAft>
              <a:buFont typeface="Wingdings" pitchFamily="2" charset="2"/>
              <a:buChar char="v"/>
            </a:pPr>
            <a:r>
              <a:rPr lang="en-US" sz="2800" dirty="0" smtClean="0"/>
              <a:t> Train staff</a:t>
            </a:r>
          </a:p>
          <a:p>
            <a:pPr lvl="1">
              <a:spcAft>
                <a:spcPts val="800"/>
              </a:spcAft>
              <a:buFont typeface="Wingdings" pitchFamily="2" charset="2"/>
              <a:buChar char="v"/>
            </a:pPr>
            <a:r>
              <a:rPr lang="en-US" sz="2800" dirty="0" smtClean="0"/>
              <a:t> Scrape/Dry wipe dishes</a:t>
            </a:r>
          </a:p>
          <a:p>
            <a:pPr lvl="1">
              <a:spcAft>
                <a:spcPts val="800"/>
              </a:spcAft>
              <a:buFont typeface="Wingdings" pitchFamily="2" charset="2"/>
              <a:buChar char="v"/>
            </a:pPr>
            <a:r>
              <a:rPr lang="en-US" sz="2800" dirty="0" smtClean="0"/>
              <a:t> Use strainers in sinks</a:t>
            </a:r>
          </a:p>
          <a:p>
            <a:pPr lvl="1">
              <a:spcAft>
                <a:spcPts val="800"/>
              </a:spcAft>
              <a:buFont typeface="Wingdings" pitchFamily="2" charset="2"/>
              <a:buChar char="v"/>
            </a:pPr>
            <a:r>
              <a:rPr lang="en-US" sz="2800" dirty="0" smtClean="0"/>
              <a:t> Dispose of food waste in trash/recycle</a:t>
            </a:r>
          </a:p>
          <a:p>
            <a:pPr lvl="1">
              <a:spcAft>
                <a:spcPts val="800"/>
              </a:spcAft>
              <a:buFont typeface="Wingdings" pitchFamily="2" charset="2"/>
              <a:buChar char="v"/>
            </a:pPr>
            <a:r>
              <a:rPr lang="en-US" sz="2800" dirty="0" smtClean="0"/>
              <a:t> Do not pour oil/grease down drains or toilets</a:t>
            </a:r>
          </a:p>
          <a:p>
            <a:pPr lvl="1">
              <a:spcAft>
                <a:spcPts val="800"/>
              </a:spcAft>
              <a:buFont typeface="Wingdings" pitchFamily="2" charset="2"/>
              <a:buChar char="v"/>
            </a:pPr>
            <a:r>
              <a:rPr lang="en-US" sz="2800" dirty="0" smtClean="0"/>
              <a:t> Limit use of garbage disposals</a:t>
            </a:r>
          </a:p>
          <a:p>
            <a:pPr lvl="1">
              <a:spcAft>
                <a:spcPts val="800"/>
              </a:spcAft>
              <a:buFont typeface="Wingdings" pitchFamily="2" charset="2"/>
              <a:buChar char="v"/>
            </a:pPr>
            <a:r>
              <a:rPr lang="en-US" sz="2800" dirty="0" smtClean="0"/>
              <a:t> Post ‘No FOG’ signs</a:t>
            </a:r>
          </a:p>
          <a:p>
            <a:pPr lvl="1">
              <a:spcAft>
                <a:spcPts val="1200"/>
              </a:spcAft>
              <a:buFont typeface="Wingdings" pitchFamily="2" charset="2"/>
              <a:buChar char="v"/>
            </a:pPr>
            <a:endParaRPr lang="en-US" sz="2800" dirty="0" smtClean="0"/>
          </a:p>
        </p:txBody>
      </p:sp>
      <p:pic>
        <p:nvPicPr>
          <p:cNvPr id="8194" name="Picture 2" descr="http://www.plattecanyon.org/repository/News%20Article%20Images/no%20fog%20logo.jpg"/>
          <p:cNvPicPr>
            <a:picLocks noChangeAspect="1" noChangeArrowheads="1"/>
          </p:cNvPicPr>
          <p:nvPr/>
        </p:nvPicPr>
        <p:blipFill>
          <a:blip r:embed="rId2" cstate="print"/>
          <a:srcRect/>
          <a:stretch>
            <a:fillRect/>
          </a:stretch>
        </p:blipFill>
        <p:spPr bwMode="auto">
          <a:xfrm>
            <a:off x="4419600" y="4800600"/>
            <a:ext cx="1815376" cy="1728788"/>
          </a:xfrm>
          <a:prstGeom prst="rect">
            <a:avLst/>
          </a:prstGeom>
          <a:noFill/>
        </p:spPr>
      </p:pic>
      <p:pic>
        <p:nvPicPr>
          <p:cNvPr id="3" name="Picture 2" descr="http://www.recyclemore.com/sites/default/files/styles/smallerpreview/public/images/FOG.jpeg?itok=6WK4u_4t"/>
          <p:cNvPicPr>
            <a:picLocks noChangeAspect="1" noChangeArrowheads="1"/>
          </p:cNvPicPr>
          <p:nvPr/>
        </p:nvPicPr>
        <p:blipFill>
          <a:blip r:embed="rId3" cstate="print"/>
          <a:srcRect/>
          <a:stretch>
            <a:fillRect/>
          </a:stretch>
        </p:blipFill>
        <p:spPr bwMode="auto">
          <a:xfrm>
            <a:off x="6324600" y="1143000"/>
            <a:ext cx="1933575" cy="17811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686800" cy="3447098"/>
          </a:xfrm>
          <a:prstGeom prst="rect">
            <a:avLst/>
          </a:prstGeom>
          <a:noFill/>
        </p:spPr>
        <p:txBody>
          <a:bodyPr wrap="square" rtlCol="0">
            <a:spAutoFit/>
          </a:bodyPr>
          <a:lstStyle/>
          <a:p>
            <a:r>
              <a:rPr lang="en-US" sz="2800" dirty="0" smtClean="0"/>
              <a:t>What are the reasons for having the FOG Control Program?</a:t>
            </a:r>
          </a:p>
          <a:p>
            <a:endParaRPr lang="en-US" sz="2700" dirty="0" smtClean="0"/>
          </a:p>
          <a:p>
            <a:pPr lvl="1">
              <a:buFont typeface="Wingdings" pitchFamily="2" charset="2"/>
              <a:buChar char="v"/>
            </a:pPr>
            <a:r>
              <a:rPr lang="en-US" sz="2700" dirty="0" smtClean="0"/>
              <a:t> Public Health</a:t>
            </a:r>
          </a:p>
          <a:p>
            <a:pPr lvl="1">
              <a:buFont typeface="Wingdings" pitchFamily="2" charset="2"/>
              <a:buChar char="v"/>
            </a:pPr>
            <a:endParaRPr lang="en-US" sz="2700" dirty="0" smtClean="0"/>
          </a:p>
          <a:p>
            <a:pPr lvl="1">
              <a:buFont typeface="Wingdings" pitchFamily="2" charset="2"/>
              <a:buChar char="v"/>
            </a:pPr>
            <a:r>
              <a:rPr lang="en-US" sz="2700" dirty="0" smtClean="0"/>
              <a:t> Environmental Concerns</a:t>
            </a:r>
          </a:p>
          <a:p>
            <a:pPr lvl="1">
              <a:buFont typeface="Wingdings" pitchFamily="2" charset="2"/>
              <a:buChar char="v"/>
            </a:pPr>
            <a:endParaRPr lang="en-US" sz="2700" dirty="0" smtClean="0"/>
          </a:p>
          <a:p>
            <a:pPr lvl="1">
              <a:buFont typeface="Wingdings" pitchFamily="2" charset="2"/>
              <a:buChar char="v"/>
            </a:pPr>
            <a:r>
              <a:rPr lang="en-US" sz="2700" dirty="0" smtClean="0"/>
              <a:t> Financial</a:t>
            </a:r>
          </a:p>
          <a:p>
            <a:endParaRPr lang="en-US" sz="2800" dirty="0"/>
          </a:p>
        </p:txBody>
      </p:sp>
      <p:pic>
        <p:nvPicPr>
          <p:cNvPr id="37900" name="Picture 12" descr="C:\Users\dustin.albrecht\AppData\Local\Microsoft\Windows\Temporary Internet Files\Content.IE5\DZIM3CK0\15961-illustration-of-dollar-signs-pv[1].png"/>
          <p:cNvPicPr>
            <a:picLocks noChangeAspect="1" noChangeArrowheads="1"/>
          </p:cNvPicPr>
          <p:nvPr/>
        </p:nvPicPr>
        <p:blipFill>
          <a:blip r:embed="rId2" cstate="print"/>
          <a:srcRect/>
          <a:stretch>
            <a:fillRect/>
          </a:stretch>
        </p:blipFill>
        <p:spPr bwMode="auto">
          <a:xfrm>
            <a:off x="5486400" y="1295400"/>
            <a:ext cx="2895600" cy="2895600"/>
          </a:xfrm>
          <a:prstGeom prst="rect">
            <a:avLst/>
          </a:prstGeom>
          <a:noFill/>
        </p:spPr>
      </p:pic>
      <p:pic>
        <p:nvPicPr>
          <p:cNvPr id="25602" name="Picture 2" descr="http://www.ucanews.com/uploads/2012/05/fish-kill-6.gif"/>
          <p:cNvPicPr>
            <a:picLocks noChangeAspect="1" noChangeArrowheads="1"/>
          </p:cNvPicPr>
          <p:nvPr/>
        </p:nvPicPr>
        <p:blipFill>
          <a:blip r:embed="rId3" cstate="print"/>
          <a:srcRect/>
          <a:stretch>
            <a:fillRect/>
          </a:stretch>
        </p:blipFill>
        <p:spPr bwMode="auto">
          <a:xfrm>
            <a:off x="5105400" y="4114800"/>
            <a:ext cx="3400425" cy="2266951"/>
          </a:xfrm>
          <a:prstGeom prst="rect">
            <a:avLst/>
          </a:prstGeom>
          <a:noFill/>
          <a:ln>
            <a:solidFill>
              <a:schemeClr val="tx1"/>
            </a:solidFill>
          </a:ln>
        </p:spPr>
      </p:pic>
      <p:pic>
        <p:nvPicPr>
          <p:cNvPr id="25604" name="Picture 4" descr="http://insidescoopsf.sfgate.com/files/2012/04/rsz_picture_5.jpg"/>
          <p:cNvPicPr>
            <a:picLocks noChangeAspect="1" noChangeArrowheads="1"/>
          </p:cNvPicPr>
          <p:nvPr/>
        </p:nvPicPr>
        <p:blipFill>
          <a:blip r:embed="rId4" cstate="print"/>
          <a:srcRect/>
          <a:stretch>
            <a:fillRect/>
          </a:stretch>
        </p:blipFill>
        <p:spPr bwMode="auto">
          <a:xfrm>
            <a:off x="457200" y="3985320"/>
            <a:ext cx="3657600" cy="2414588"/>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1047"/>
          <a:stretch>
            <a:fillRect/>
          </a:stretch>
        </p:blipFill>
        <p:spPr bwMode="auto">
          <a:xfrm>
            <a:off x="609600" y="1280160"/>
            <a:ext cx="3600461" cy="50165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b="902"/>
          <a:stretch>
            <a:fillRect/>
          </a:stretch>
        </p:blipFill>
        <p:spPr bwMode="auto">
          <a:xfrm>
            <a:off x="4851400" y="1280160"/>
            <a:ext cx="3606800" cy="5021592"/>
          </a:xfrm>
          <a:prstGeom prst="rect">
            <a:avLst/>
          </a:prstGeom>
          <a:noFill/>
          <a:ln w="9525">
            <a:solidFill>
              <a:schemeClr val="tx1"/>
            </a:solidFill>
            <a:miter lim="800000"/>
            <a:headEnd/>
            <a:tailEnd/>
          </a:ln>
        </p:spPr>
      </p:pic>
      <p:sp>
        <p:nvSpPr>
          <p:cNvPr id="4" name="TextBox 3"/>
          <p:cNvSpPr txBox="1"/>
          <p:nvPr/>
        </p:nvSpPr>
        <p:spPr>
          <a:xfrm>
            <a:off x="0" y="457200"/>
            <a:ext cx="9144000" cy="646331"/>
          </a:xfrm>
          <a:prstGeom prst="rect">
            <a:avLst/>
          </a:prstGeom>
          <a:noFill/>
        </p:spPr>
        <p:txBody>
          <a:bodyPr wrap="square" rtlCol="0">
            <a:spAutoFit/>
          </a:bodyPr>
          <a:lstStyle/>
          <a:p>
            <a:pPr algn="ctr"/>
            <a:r>
              <a:rPr lang="en-US" sz="3600" dirty="0" smtClean="0"/>
              <a:t>Kitchen BMP Checklist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611"/>
          <a:stretch>
            <a:fillRect/>
          </a:stretch>
        </p:blipFill>
        <p:spPr bwMode="auto">
          <a:xfrm>
            <a:off x="2819400" y="1280160"/>
            <a:ext cx="3606789" cy="5015230"/>
          </a:xfrm>
          <a:prstGeom prst="rect">
            <a:avLst/>
          </a:prstGeom>
          <a:noFill/>
          <a:ln w="9525">
            <a:solidFill>
              <a:schemeClr val="tx1"/>
            </a:solidFill>
            <a:miter lim="800000"/>
            <a:headEnd/>
            <a:tailEnd/>
          </a:ln>
        </p:spPr>
      </p:pic>
      <p:sp>
        <p:nvSpPr>
          <p:cNvPr id="3" name="TextBox 2"/>
          <p:cNvSpPr txBox="1"/>
          <p:nvPr/>
        </p:nvSpPr>
        <p:spPr>
          <a:xfrm>
            <a:off x="0" y="457200"/>
            <a:ext cx="9144000" cy="646331"/>
          </a:xfrm>
          <a:prstGeom prst="rect">
            <a:avLst/>
          </a:prstGeom>
          <a:noFill/>
        </p:spPr>
        <p:txBody>
          <a:bodyPr wrap="square" rtlCol="0">
            <a:spAutoFit/>
          </a:bodyPr>
          <a:lstStyle/>
          <a:p>
            <a:pPr algn="ctr"/>
            <a:r>
              <a:rPr lang="en-US" sz="3600" dirty="0" smtClean="0"/>
              <a:t>Staff Training Log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p:cNvPicPr>
            <a:picLocks noChangeAspect="1" noChangeArrowheads="1"/>
          </p:cNvPicPr>
          <p:nvPr/>
        </p:nvPicPr>
        <p:blipFill>
          <a:blip r:embed="rId2" cstate="print"/>
          <a:srcRect/>
          <a:stretch>
            <a:fillRect/>
          </a:stretch>
        </p:blipFill>
        <p:spPr bwMode="auto">
          <a:xfrm>
            <a:off x="1752600" y="152400"/>
            <a:ext cx="5019361" cy="6457111"/>
          </a:xfrm>
          <a:prstGeom prst="rect">
            <a:avLst/>
          </a:prstGeom>
          <a:noFill/>
          <a:ln w="9525">
            <a:solidFill>
              <a:schemeClr val="tx1"/>
            </a:solidFill>
            <a:miter lim="800000"/>
            <a:headEnd/>
            <a:tailEnd/>
          </a:ln>
        </p:spPr>
      </p:pic>
      <p:sp>
        <p:nvSpPr>
          <p:cNvPr id="4" name="Rectangle 3"/>
          <p:cNvSpPr/>
          <p:nvPr/>
        </p:nvSpPr>
        <p:spPr>
          <a:xfrm>
            <a:off x="1981200" y="5410200"/>
            <a:ext cx="4724400" cy="685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539978"/>
          </a:xfrm>
          <a:prstGeom prst="rect">
            <a:avLst/>
          </a:prstGeom>
          <a:noFill/>
        </p:spPr>
        <p:txBody>
          <a:bodyPr wrap="square" rtlCol="0">
            <a:spAutoFit/>
          </a:bodyPr>
          <a:lstStyle/>
          <a:p>
            <a:pPr algn="ctr"/>
            <a:r>
              <a:rPr lang="en-US" sz="3600" dirty="0" smtClean="0"/>
              <a:t>Cost of Non-Compliance</a:t>
            </a:r>
          </a:p>
          <a:p>
            <a:pPr algn="ctr"/>
            <a:endParaRPr lang="en-US" sz="3600" dirty="0"/>
          </a:p>
          <a:p>
            <a:pPr lvl="1">
              <a:buFont typeface="Wingdings" pitchFamily="2" charset="2"/>
              <a:buChar char="v"/>
            </a:pPr>
            <a:r>
              <a:rPr lang="en-US" sz="2800" dirty="0" smtClean="0"/>
              <a:t> Cost of clearing blockages</a:t>
            </a:r>
          </a:p>
          <a:p>
            <a:pPr lvl="2">
              <a:buFont typeface="Courier New" pitchFamily="49" charset="0"/>
              <a:buChar char="o"/>
            </a:pPr>
            <a:r>
              <a:rPr lang="en-US" sz="2800" dirty="0" smtClean="0"/>
              <a:t> $800 - $1,200</a:t>
            </a:r>
          </a:p>
          <a:p>
            <a:pPr lvl="1"/>
            <a:endParaRPr lang="en-US" sz="2800" dirty="0" smtClean="0"/>
          </a:p>
          <a:p>
            <a:pPr lvl="1">
              <a:buFont typeface="Wingdings" pitchFamily="2" charset="2"/>
              <a:buChar char="v"/>
            </a:pPr>
            <a:r>
              <a:rPr lang="en-US" sz="2800" dirty="0" smtClean="0"/>
              <a:t> Fine up to $1,000</a:t>
            </a:r>
          </a:p>
          <a:p>
            <a:pPr lvl="1"/>
            <a:endParaRPr lang="en-US" sz="2800" dirty="0" smtClean="0"/>
          </a:p>
          <a:p>
            <a:pPr lvl="1">
              <a:spcAft>
                <a:spcPts val="1200"/>
              </a:spcAft>
              <a:buFont typeface="Wingdings" pitchFamily="2" charset="2"/>
              <a:buChar char="v"/>
            </a:pPr>
            <a:r>
              <a:rPr lang="en-US" sz="2800" dirty="0" smtClean="0"/>
              <a:t> Surcharge</a:t>
            </a:r>
          </a:p>
          <a:p>
            <a:pPr lvl="2">
              <a:spcAft>
                <a:spcPts val="1200"/>
              </a:spcAft>
              <a:buFont typeface="Wingdings" pitchFamily="2" charset="2"/>
              <a:buChar char="v"/>
            </a:pPr>
            <a:r>
              <a:rPr lang="en-US" sz="2800" dirty="0" smtClean="0"/>
              <a:t> Added to utility bill for 6 months</a:t>
            </a:r>
          </a:p>
          <a:p>
            <a:pPr lvl="2">
              <a:spcAft>
                <a:spcPts val="1200"/>
              </a:spcAft>
              <a:buFont typeface="Wingdings" pitchFamily="2" charset="2"/>
              <a:buChar char="v"/>
            </a:pPr>
            <a:r>
              <a:rPr lang="en-US" sz="2800" dirty="0" smtClean="0"/>
              <a:t> Currently $0.00/100 cubic feet</a:t>
            </a:r>
          </a:p>
          <a:p>
            <a:pPr lvl="2">
              <a:buFont typeface="Wingdings" pitchFamily="2" charset="2"/>
              <a:buChar char="v"/>
            </a:pPr>
            <a:r>
              <a:rPr lang="en-US" sz="2800" dirty="0" smtClean="0"/>
              <a:t> Collecting data to determine a fair rate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509200"/>
          </a:xfrm>
          <a:prstGeom prst="rect">
            <a:avLst/>
          </a:prstGeom>
          <a:noFill/>
        </p:spPr>
        <p:txBody>
          <a:bodyPr wrap="square" rtlCol="0">
            <a:spAutoFit/>
          </a:bodyPr>
          <a:lstStyle/>
          <a:p>
            <a:pPr algn="ctr"/>
            <a:r>
              <a:rPr lang="en-US" sz="3600" dirty="0" smtClean="0"/>
              <a:t>Timeline of Program</a:t>
            </a:r>
          </a:p>
          <a:p>
            <a:pPr algn="ctr"/>
            <a:endParaRPr lang="en-US" sz="3600" dirty="0"/>
          </a:p>
          <a:p>
            <a:pPr lvl="1">
              <a:buFont typeface="Wingdings" pitchFamily="2" charset="2"/>
              <a:buChar char="v"/>
            </a:pPr>
            <a:r>
              <a:rPr lang="en-US" sz="2800" dirty="0" smtClean="0"/>
              <a:t> Two Compliance Periods/year</a:t>
            </a:r>
          </a:p>
          <a:p>
            <a:pPr lvl="2">
              <a:buFont typeface="Courier New" pitchFamily="49" charset="0"/>
              <a:buChar char="o"/>
            </a:pPr>
            <a:r>
              <a:rPr lang="en-US" sz="2800" dirty="0" smtClean="0"/>
              <a:t> January 1 – June 30</a:t>
            </a:r>
          </a:p>
          <a:p>
            <a:pPr lvl="2">
              <a:buFont typeface="Courier New" pitchFamily="49" charset="0"/>
              <a:buChar char="o"/>
            </a:pPr>
            <a:r>
              <a:rPr lang="en-US" sz="2800" dirty="0" smtClean="0"/>
              <a:t> July 1 – December 31</a:t>
            </a:r>
          </a:p>
          <a:p>
            <a:pPr lvl="1"/>
            <a:endParaRPr lang="en-US" sz="2800" dirty="0" smtClean="0"/>
          </a:p>
          <a:p>
            <a:pPr lvl="1">
              <a:buFont typeface="Wingdings" pitchFamily="2" charset="2"/>
              <a:buChar char="v"/>
            </a:pPr>
            <a:r>
              <a:rPr lang="en-US" sz="2800" dirty="0" smtClean="0"/>
              <a:t> City staff developing Restaurant Rate in coming months</a:t>
            </a:r>
          </a:p>
          <a:p>
            <a:pPr lvl="1"/>
            <a:endParaRPr lang="en-US" sz="2800" dirty="0" smtClean="0"/>
          </a:p>
          <a:p>
            <a:pPr lvl="1">
              <a:buFont typeface="Wingdings" pitchFamily="2" charset="2"/>
              <a:buChar char="v"/>
            </a:pPr>
            <a:r>
              <a:rPr lang="en-US" sz="2800" dirty="0" smtClean="0"/>
              <a:t> Notification of Restaurant Rate in June</a:t>
            </a:r>
          </a:p>
          <a:p>
            <a:pPr lvl="1">
              <a:buFont typeface="Wingdings" pitchFamily="2" charset="2"/>
              <a:buChar char="v"/>
            </a:pPr>
            <a:endParaRPr lang="en-US" sz="2800" dirty="0" smtClean="0"/>
          </a:p>
          <a:p>
            <a:pPr lvl="1">
              <a:buFont typeface="Wingdings" pitchFamily="2" charset="2"/>
              <a:buChar char="v"/>
            </a:pPr>
            <a:r>
              <a:rPr lang="en-US" sz="2800" dirty="0" smtClean="0"/>
              <a:t> Restaurant Rate added to January 2017 usage</a:t>
            </a:r>
          </a:p>
          <a:p>
            <a:pPr lvl="1">
              <a:spcAft>
                <a:spcPts val="1200"/>
              </a:spcAft>
              <a:buFont typeface="Wingdings" pitchFamily="2" charset="2"/>
              <a:buChar char="v"/>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762000"/>
          <a:ext cx="6705600" cy="5041962"/>
        </p:xfrm>
        <a:graphic>
          <a:graphicData uri="http://schemas.openxmlformats.org/drawingml/2006/table">
            <a:tbl>
              <a:tblPr/>
              <a:tblGrid>
                <a:gridCol w="4577047"/>
                <a:gridCol w="2128553"/>
              </a:tblGrid>
              <a:tr h="225778">
                <a:tc>
                  <a:txBody>
                    <a:bodyPr/>
                    <a:lstStyle/>
                    <a:p>
                      <a:pPr algn="ctr" rtl="0" fontAlgn="b"/>
                      <a:r>
                        <a:rPr lang="en-US" sz="1800" b="0" i="0" u="none" strike="noStrike" dirty="0">
                          <a:solidFill>
                            <a:srgbClr val="000000"/>
                          </a:solidFill>
                          <a:latin typeface="Calibri"/>
                        </a:rPr>
                        <a:t>A-1 Complete </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265-3986</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All Clean of Iowa</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334-0670</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Anderson Plumbing</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(641) 792-5317</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err="1">
                          <a:solidFill>
                            <a:srgbClr val="000000"/>
                          </a:solidFill>
                          <a:latin typeface="Calibri"/>
                        </a:rPr>
                        <a:t>Behle</a:t>
                      </a:r>
                      <a:r>
                        <a:rPr lang="en-US" sz="1800" b="0" i="0" u="none" strike="noStrike" dirty="0">
                          <a:solidFill>
                            <a:srgbClr val="000000"/>
                          </a:solidFill>
                          <a:latin typeface="Calibri"/>
                        </a:rPr>
                        <a:t>, Inc.</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598-5279</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Best Portable Toilets</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453-2211</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Earl’s Sanitation</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434-2669</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err="1">
                          <a:solidFill>
                            <a:srgbClr val="000000"/>
                          </a:solidFill>
                          <a:latin typeface="Calibri"/>
                        </a:rPr>
                        <a:t>Darpro</a:t>
                      </a:r>
                      <a:r>
                        <a:rPr lang="en-US" sz="1800" b="0" i="0" u="none" strike="noStrike" dirty="0">
                          <a:solidFill>
                            <a:srgbClr val="000000"/>
                          </a:solidFill>
                          <a:latin typeface="Calibri"/>
                        </a:rPr>
                        <a:t> Solutions, LLC</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265-0381</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Davis Septic Tank Service</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202-9596</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err="1">
                          <a:solidFill>
                            <a:srgbClr val="000000"/>
                          </a:solidFill>
                          <a:latin typeface="Calibri"/>
                        </a:rPr>
                        <a:t>Draintech</a:t>
                      </a:r>
                      <a:r>
                        <a:rPr lang="en-US" sz="1800" b="0" i="0" u="none" strike="noStrike" dirty="0">
                          <a:solidFill>
                            <a:srgbClr val="000000"/>
                          </a:solidFill>
                          <a:latin typeface="Calibri"/>
                        </a:rPr>
                        <a:t> </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233-3700</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Forest Septic</a:t>
                      </a:r>
                    </a:p>
                  </a:txBody>
                  <a:tcPr marL="5789" marR="5789" marT="5789" marB="0" anchor="b">
                    <a:lnL>
                      <a:noFill/>
                    </a:lnL>
                    <a:lnR>
                      <a:noFill/>
                    </a:lnR>
                    <a:lnT>
                      <a:noFill/>
                    </a:lnT>
                    <a:lnB>
                      <a:noFill/>
                    </a:lnB>
                  </a:tcPr>
                </a:tc>
                <a:tc>
                  <a:txBody>
                    <a:bodyPr/>
                    <a:lstStyle/>
                    <a:p>
                      <a:pPr algn="ctr" rtl="0" fontAlgn="b"/>
                      <a:r>
                        <a:rPr lang="en-US" sz="1800" b="0" i="0" u="none" strike="noStrike">
                          <a:solidFill>
                            <a:srgbClr val="000000"/>
                          </a:solidFill>
                          <a:latin typeface="Calibri"/>
                        </a:rPr>
                        <a:t>(515) 208-5022</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err="1">
                          <a:solidFill>
                            <a:srgbClr val="000000"/>
                          </a:solidFill>
                          <a:latin typeface="Calibri"/>
                        </a:rPr>
                        <a:t>Gudmonson</a:t>
                      </a:r>
                      <a:r>
                        <a:rPr lang="en-US" sz="1800" b="0" i="0" u="none" strike="noStrike" dirty="0">
                          <a:solidFill>
                            <a:srgbClr val="000000"/>
                          </a:solidFill>
                          <a:latin typeface="Calibri"/>
                        </a:rPr>
                        <a:t> Service</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(515) 576-4991</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Hydro-</a:t>
                      </a:r>
                      <a:r>
                        <a:rPr lang="en-US" sz="1800" b="0" i="0" u="none" strike="noStrike" dirty="0" err="1">
                          <a:solidFill>
                            <a:srgbClr val="000000"/>
                          </a:solidFill>
                          <a:latin typeface="Calibri"/>
                        </a:rPr>
                        <a:t>Klean</a:t>
                      </a:r>
                      <a:r>
                        <a:rPr lang="en-US" sz="1800" b="0" i="0" u="none" strike="noStrike" dirty="0">
                          <a:solidFill>
                            <a:srgbClr val="000000"/>
                          </a:solidFill>
                          <a:latin typeface="Calibri"/>
                        </a:rPr>
                        <a:t> </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(515) 283-0500</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a:solidFill>
                            <a:srgbClr val="000000"/>
                          </a:solidFill>
                          <a:latin typeface="Calibri"/>
                        </a:rPr>
                        <a:t>Jim’s Johns</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(515) 288-0924</a:t>
                      </a:r>
                    </a:p>
                  </a:txBody>
                  <a:tcPr marL="5789" marR="5789" marT="5789" marB="0" anchor="b">
                    <a:lnL>
                      <a:noFill/>
                    </a:lnL>
                    <a:lnR>
                      <a:noFill/>
                    </a:lnR>
                    <a:lnT>
                      <a:noFill/>
                    </a:lnT>
                    <a:lnB>
                      <a:noFill/>
                    </a:lnB>
                  </a:tcPr>
                </a:tc>
              </a:tr>
              <a:tr h="225778">
                <a:tc>
                  <a:txBody>
                    <a:bodyPr/>
                    <a:lstStyle/>
                    <a:p>
                      <a:pPr algn="ctr" rtl="0" fontAlgn="b"/>
                      <a:r>
                        <a:rPr lang="en-US" sz="1800" b="0" i="0" u="none" strike="noStrike">
                          <a:solidFill>
                            <a:srgbClr val="000000"/>
                          </a:solidFill>
                          <a:latin typeface="Calibri"/>
                        </a:rPr>
                        <a:t>River to River Onsite Septic Solutions</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(515) 987-3913</a:t>
                      </a:r>
                    </a:p>
                  </a:txBody>
                  <a:tcPr marL="5789" marR="5789" marT="5789" marB="0" anchor="b">
                    <a:lnL>
                      <a:noFill/>
                    </a:lnL>
                    <a:lnR>
                      <a:noFill/>
                    </a:lnR>
                    <a:lnT>
                      <a:noFill/>
                    </a:lnT>
                    <a:lnB>
                      <a:noFill/>
                    </a:lnB>
                  </a:tcPr>
                </a:tc>
              </a:tr>
              <a:tr h="225778">
                <a:tc>
                  <a:txBody>
                    <a:bodyPr/>
                    <a:lstStyle/>
                    <a:p>
                      <a:pPr algn="ctr" rtl="0" fontAlgn="b"/>
                      <a:r>
                        <a:rPr lang="en-US" sz="1800" b="0" i="0" u="none" strike="noStrike">
                          <a:solidFill>
                            <a:srgbClr val="000000"/>
                          </a:solidFill>
                          <a:latin typeface="Calibri"/>
                        </a:rPr>
                        <a:t>Roto Rooter</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(515) 292-9277</a:t>
                      </a:r>
                    </a:p>
                  </a:txBody>
                  <a:tcPr marL="5789" marR="5789" marT="5789" marB="0" anchor="b">
                    <a:lnL>
                      <a:noFill/>
                    </a:lnL>
                    <a:lnR>
                      <a:noFill/>
                    </a:lnR>
                    <a:lnT>
                      <a:noFill/>
                    </a:lnT>
                    <a:lnB>
                      <a:noFill/>
                    </a:lnB>
                  </a:tcPr>
                </a:tc>
              </a:tr>
              <a:tr h="225778">
                <a:tc>
                  <a:txBody>
                    <a:bodyPr/>
                    <a:lstStyle/>
                    <a:p>
                      <a:pPr algn="ctr" rtl="0" fontAlgn="b"/>
                      <a:r>
                        <a:rPr lang="en-US" sz="1800" b="0" i="0" u="none" strike="noStrike">
                          <a:solidFill>
                            <a:srgbClr val="000000"/>
                          </a:solidFill>
                          <a:latin typeface="Calibri"/>
                        </a:rPr>
                        <a:t>Seneca Waste Solutions</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(515) 240-2137</a:t>
                      </a:r>
                    </a:p>
                  </a:txBody>
                  <a:tcPr marL="5789" marR="5789" marT="5789" marB="0" anchor="b">
                    <a:lnL>
                      <a:noFill/>
                    </a:lnL>
                    <a:lnR>
                      <a:noFill/>
                    </a:lnR>
                    <a:lnT>
                      <a:noFill/>
                    </a:lnT>
                    <a:lnB>
                      <a:noFill/>
                    </a:lnB>
                  </a:tcPr>
                </a:tc>
              </a:tr>
              <a:tr h="225778">
                <a:tc>
                  <a:txBody>
                    <a:bodyPr/>
                    <a:lstStyle/>
                    <a:p>
                      <a:pPr algn="ctr" rtl="0" fontAlgn="b"/>
                      <a:r>
                        <a:rPr lang="en-US" sz="1800" b="0" i="0" u="none" strike="noStrike">
                          <a:solidFill>
                            <a:srgbClr val="000000"/>
                          </a:solidFill>
                          <a:latin typeface="Calibri"/>
                        </a:rPr>
                        <a:t>Sweet Honey, Inc.</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(515) 402-0094</a:t>
                      </a:r>
                    </a:p>
                  </a:txBody>
                  <a:tcPr marL="5789" marR="5789" marT="5789" marB="0" anchor="b">
                    <a:lnL>
                      <a:noFill/>
                    </a:lnL>
                    <a:lnR>
                      <a:noFill/>
                    </a:lnR>
                    <a:lnT>
                      <a:noFill/>
                    </a:lnT>
                    <a:lnB>
                      <a:noFill/>
                    </a:lnB>
                  </a:tcPr>
                </a:tc>
              </a:tr>
              <a:tr h="225778">
                <a:tc>
                  <a:txBody>
                    <a:bodyPr/>
                    <a:lstStyle/>
                    <a:p>
                      <a:pPr algn="ctr" rtl="0" fontAlgn="b"/>
                      <a:r>
                        <a:rPr lang="en-US" sz="1800" b="0" i="0" u="none" strike="noStrike" dirty="0" err="1">
                          <a:solidFill>
                            <a:srgbClr val="000000"/>
                          </a:solidFill>
                          <a:latin typeface="Calibri"/>
                        </a:rPr>
                        <a:t>Wiegert</a:t>
                      </a:r>
                      <a:r>
                        <a:rPr lang="en-US" sz="1800" b="0" i="0" u="none" strike="noStrike" dirty="0">
                          <a:solidFill>
                            <a:srgbClr val="000000"/>
                          </a:solidFill>
                          <a:latin typeface="Calibri"/>
                        </a:rPr>
                        <a:t> Disposal</a:t>
                      </a:r>
                    </a:p>
                  </a:txBody>
                  <a:tcPr marL="5789" marR="5789" marT="5789" marB="0" anchor="b">
                    <a:lnL>
                      <a:noFill/>
                    </a:lnL>
                    <a:lnR>
                      <a:noFill/>
                    </a:lnR>
                    <a:lnT>
                      <a:noFill/>
                    </a:lnT>
                    <a:lnB>
                      <a:noFill/>
                    </a:lnB>
                  </a:tcPr>
                </a:tc>
                <a:tc>
                  <a:txBody>
                    <a:bodyPr/>
                    <a:lstStyle/>
                    <a:p>
                      <a:pPr algn="ctr" rtl="0" fontAlgn="b"/>
                      <a:r>
                        <a:rPr lang="en-US" sz="1800" b="0" i="0" u="none" strike="noStrike" dirty="0">
                          <a:solidFill>
                            <a:srgbClr val="000000"/>
                          </a:solidFill>
                          <a:latin typeface="Calibri"/>
                        </a:rPr>
                        <a:t>(641) 764-2389</a:t>
                      </a:r>
                    </a:p>
                  </a:txBody>
                  <a:tcPr marL="5789" marR="5789" marT="5789" marB="0" anchor="b">
                    <a:lnL>
                      <a:noFill/>
                    </a:lnL>
                    <a:lnR>
                      <a:noFill/>
                    </a:lnR>
                    <a:lnT>
                      <a:noFill/>
                    </a:lnT>
                    <a:lnB>
                      <a:noFill/>
                    </a:lnB>
                  </a:tcPr>
                </a:tc>
              </a:tr>
            </a:tbl>
          </a:graphicData>
        </a:graphic>
      </p:graphicFrame>
      <p:sp>
        <p:nvSpPr>
          <p:cNvPr id="3" name="TextBox 2"/>
          <p:cNvSpPr txBox="1"/>
          <p:nvPr/>
        </p:nvSpPr>
        <p:spPr>
          <a:xfrm>
            <a:off x="381000" y="152400"/>
            <a:ext cx="8305800" cy="584775"/>
          </a:xfrm>
          <a:prstGeom prst="rect">
            <a:avLst/>
          </a:prstGeom>
          <a:noFill/>
        </p:spPr>
        <p:txBody>
          <a:bodyPr wrap="square" rtlCol="0">
            <a:spAutoFit/>
          </a:bodyPr>
          <a:lstStyle/>
          <a:p>
            <a:pPr algn="ctr"/>
            <a:r>
              <a:rPr lang="en-US" sz="3200" dirty="0" smtClean="0"/>
              <a:t>Grease Hauler Contractors</a:t>
            </a:r>
            <a:endParaRPr lang="en-US" sz="3200" dirty="0"/>
          </a:p>
        </p:txBody>
      </p:sp>
      <p:sp>
        <p:nvSpPr>
          <p:cNvPr id="4" name="Rectangle 3"/>
          <p:cNvSpPr/>
          <p:nvPr/>
        </p:nvSpPr>
        <p:spPr>
          <a:xfrm>
            <a:off x="228600" y="5867400"/>
            <a:ext cx="8610600" cy="830997"/>
          </a:xfrm>
          <a:prstGeom prst="rect">
            <a:avLst/>
          </a:prstGeom>
        </p:spPr>
        <p:txBody>
          <a:bodyPr wrap="square">
            <a:spAutoFit/>
          </a:bodyPr>
          <a:lstStyle/>
          <a:p>
            <a:pPr algn="just"/>
            <a:r>
              <a:rPr lang="en-US" sz="1600" dirty="0" smtClean="0"/>
              <a:t>This list does not include all grease haulers and in no way implies certification or constitutes acceptance of the work of the listed companies. The City of Ames shall not be responsible for the service provided by any companies on this list.</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228600" y="381000"/>
            <a:ext cx="4343400" cy="1701333"/>
          </a:xfrm>
          <a:prstGeom prst="rect">
            <a:avLst/>
          </a:prstGeom>
          <a:noFill/>
        </p:spPr>
      </p:pic>
      <p:sp>
        <p:nvSpPr>
          <p:cNvPr id="5" name="TextBox 4"/>
          <p:cNvSpPr txBox="1"/>
          <p:nvPr/>
        </p:nvSpPr>
        <p:spPr>
          <a:xfrm>
            <a:off x="1219200" y="2286000"/>
            <a:ext cx="6705600" cy="2769989"/>
          </a:xfrm>
          <a:prstGeom prst="rect">
            <a:avLst/>
          </a:prstGeom>
          <a:noFill/>
        </p:spPr>
        <p:txBody>
          <a:bodyPr wrap="square" rtlCol="0">
            <a:spAutoFit/>
          </a:bodyPr>
          <a:lstStyle/>
          <a:p>
            <a:pPr>
              <a:spcAft>
                <a:spcPts val="1800"/>
              </a:spcAft>
            </a:pPr>
            <a:r>
              <a:rPr lang="en-US" sz="2400" dirty="0" smtClean="0"/>
              <a:t>Dustin Albrecht, Environmental Specialist</a:t>
            </a:r>
          </a:p>
          <a:p>
            <a:pPr>
              <a:spcAft>
                <a:spcPts val="1800"/>
              </a:spcAft>
            </a:pPr>
            <a:r>
              <a:rPr lang="en-US" sz="2400" dirty="0" smtClean="0"/>
              <a:t>Phone: (515) 239-5150</a:t>
            </a:r>
          </a:p>
          <a:p>
            <a:pPr>
              <a:spcAft>
                <a:spcPts val="1800"/>
              </a:spcAft>
            </a:pPr>
            <a:r>
              <a:rPr lang="en-US" sz="2400" dirty="0" smtClean="0"/>
              <a:t>E-Mail: dalbrecht@cityofames.org</a:t>
            </a:r>
          </a:p>
          <a:p>
            <a:pPr>
              <a:spcAft>
                <a:spcPts val="1800"/>
              </a:spcAft>
            </a:pPr>
            <a:r>
              <a:rPr lang="en-US" sz="2400" dirty="0" smtClean="0"/>
              <a:t>FOG Website: http://www.cityofames.org/FOG</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village14.com/files/2012/03/SewerManhole-web.jpg"/>
          <p:cNvPicPr>
            <a:picLocks noChangeAspect="1" noChangeArrowheads="1"/>
          </p:cNvPicPr>
          <p:nvPr/>
        </p:nvPicPr>
        <p:blipFill>
          <a:blip r:embed="rId2" cstate="print"/>
          <a:srcRect/>
          <a:stretch>
            <a:fillRect/>
          </a:stretch>
        </p:blipFill>
        <p:spPr bwMode="auto">
          <a:xfrm>
            <a:off x="838200" y="457200"/>
            <a:ext cx="6936834" cy="4191004"/>
          </a:xfrm>
          <a:prstGeom prst="rect">
            <a:avLst/>
          </a:prstGeom>
          <a:noFill/>
          <a:ln>
            <a:solidFill>
              <a:schemeClr val="tx1"/>
            </a:solidFill>
          </a:ln>
        </p:spPr>
      </p:pic>
      <p:sp>
        <p:nvSpPr>
          <p:cNvPr id="4" name="TextBox 3"/>
          <p:cNvSpPr txBox="1"/>
          <p:nvPr/>
        </p:nvSpPr>
        <p:spPr>
          <a:xfrm>
            <a:off x="838200" y="4953000"/>
            <a:ext cx="7467600" cy="1200329"/>
          </a:xfrm>
          <a:prstGeom prst="rect">
            <a:avLst/>
          </a:prstGeom>
          <a:noFill/>
        </p:spPr>
        <p:txBody>
          <a:bodyPr wrap="square" rtlCol="0">
            <a:spAutoFit/>
          </a:bodyPr>
          <a:lstStyle/>
          <a:p>
            <a:pPr>
              <a:buFont typeface="Wingdings" pitchFamily="2" charset="2"/>
              <a:buChar char="v"/>
            </a:pPr>
            <a:r>
              <a:rPr lang="en-US" sz="2400" dirty="0" smtClean="0"/>
              <a:t> No accumulation of FOG</a:t>
            </a:r>
          </a:p>
          <a:p>
            <a:pPr>
              <a:buFont typeface="Arial" pitchFamily="34" charset="0"/>
              <a:buChar char="•"/>
            </a:pPr>
            <a:endParaRPr lang="en-US" sz="2400" dirty="0" smtClean="0"/>
          </a:p>
          <a:p>
            <a:pPr>
              <a:buFont typeface="Wingdings" pitchFamily="2" charset="2"/>
              <a:buChar char="v"/>
            </a:pPr>
            <a:r>
              <a:rPr lang="en-US" sz="2400" dirty="0" smtClean="0"/>
              <a:t> Free flowing wastewater</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village14.com/files/2012/03/SewerManhole-web.jpg"/>
          <p:cNvPicPr>
            <a:picLocks noChangeAspect="1" noChangeArrowheads="1"/>
          </p:cNvPicPr>
          <p:nvPr/>
        </p:nvPicPr>
        <p:blipFill>
          <a:blip r:embed="rId2" cstate="print"/>
          <a:srcRect/>
          <a:stretch>
            <a:fillRect/>
          </a:stretch>
        </p:blipFill>
        <p:spPr bwMode="auto">
          <a:xfrm>
            <a:off x="304800" y="381000"/>
            <a:ext cx="3279227" cy="1981200"/>
          </a:xfrm>
          <a:prstGeom prst="rect">
            <a:avLst/>
          </a:prstGeom>
          <a:noFill/>
          <a:ln>
            <a:solidFill>
              <a:schemeClr val="tx1"/>
            </a:solidFill>
          </a:ln>
        </p:spPr>
      </p:pic>
      <p:pic>
        <p:nvPicPr>
          <p:cNvPr id="22530" name="Picture 2"/>
          <p:cNvPicPr>
            <a:picLocks noChangeAspect="1" noChangeArrowheads="1"/>
          </p:cNvPicPr>
          <p:nvPr/>
        </p:nvPicPr>
        <p:blipFill>
          <a:blip r:embed="rId3" cstate="print"/>
          <a:srcRect/>
          <a:stretch>
            <a:fillRect/>
          </a:stretch>
        </p:blipFill>
        <p:spPr bwMode="auto">
          <a:xfrm>
            <a:off x="3581400" y="2819400"/>
            <a:ext cx="4998720" cy="3749040"/>
          </a:xfrm>
          <a:prstGeom prst="rect">
            <a:avLst/>
          </a:prstGeom>
          <a:noFill/>
          <a:ln w="9525">
            <a:solidFill>
              <a:schemeClr val="tx1"/>
            </a:solidFill>
            <a:miter lim="800000"/>
            <a:headEnd/>
            <a:tailEnd/>
          </a:ln>
          <a:effectLst/>
        </p:spPr>
      </p:pic>
      <p:sp>
        <p:nvSpPr>
          <p:cNvPr id="5" name="Freeform 4"/>
          <p:cNvSpPr/>
          <p:nvPr/>
        </p:nvSpPr>
        <p:spPr>
          <a:xfrm flipV="1">
            <a:off x="1219200" y="2667000"/>
            <a:ext cx="2057400" cy="2362200"/>
          </a:xfrm>
          <a:custGeom>
            <a:avLst/>
            <a:gdLst>
              <a:gd name="connsiteX0" fmla="*/ 0 w 2057400"/>
              <a:gd name="connsiteY0" fmla="*/ 1905000 h 1905000"/>
              <a:gd name="connsiteX1" fmla="*/ 0 w 2057400"/>
              <a:gd name="connsiteY1" fmla="*/ 1071563 h 1905000"/>
              <a:gd name="connsiteX2" fmla="*/ 244109 w 2057400"/>
              <a:gd name="connsiteY2" fmla="*/ 482233 h 1905000"/>
              <a:gd name="connsiteX3" fmla="*/ 833439 w 2057400"/>
              <a:gd name="connsiteY3" fmla="*/ 238126 h 1905000"/>
              <a:gd name="connsiteX4" fmla="*/ 1581150 w 2057400"/>
              <a:gd name="connsiteY4" fmla="*/ 238125 h 1905000"/>
              <a:gd name="connsiteX5" fmla="*/ 1581150 w 2057400"/>
              <a:gd name="connsiteY5" fmla="*/ 0 h 1905000"/>
              <a:gd name="connsiteX6" fmla="*/ 2057400 w 2057400"/>
              <a:gd name="connsiteY6" fmla="*/ 476250 h 1905000"/>
              <a:gd name="connsiteX7" fmla="*/ 1581150 w 2057400"/>
              <a:gd name="connsiteY7" fmla="*/ 952500 h 1905000"/>
              <a:gd name="connsiteX8" fmla="*/ 1581150 w 2057400"/>
              <a:gd name="connsiteY8" fmla="*/ 714375 h 1905000"/>
              <a:gd name="connsiteX9" fmla="*/ 833438 w 2057400"/>
              <a:gd name="connsiteY9" fmla="*/ 714375 h 1905000"/>
              <a:gd name="connsiteX10" fmla="*/ 476250 w 2057400"/>
              <a:gd name="connsiteY10" fmla="*/ 1071563 h 1905000"/>
              <a:gd name="connsiteX11" fmla="*/ 476250 w 2057400"/>
              <a:gd name="connsiteY11" fmla="*/ 1905000 h 1905000"/>
              <a:gd name="connsiteX12" fmla="*/ 0 w 2057400"/>
              <a:gd name="connsiteY12" fmla="*/ 19050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7400" h="1905000">
                <a:moveTo>
                  <a:pt x="0" y="1905000"/>
                </a:moveTo>
                <a:lnTo>
                  <a:pt x="0" y="1071563"/>
                </a:lnTo>
                <a:cubicBezTo>
                  <a:pt x="0" y="850521"/>
                  <a:pt x="87809" y="638533"/>
                  <a:pt x="244109" y="482233"/>
                </a:cubicBezTo>
                <a:cubicBezTo>
                  <a:pt x="400409" y="325933"/>
                  <a:pt x="612398" y="238125"/>
                  <a:pt x="833439" y="238126"/>
                </a:cubicBezTo>
                <a:lnTo>
                  <a:pt x="1581150" y="238125"/>
                </a:lnTo>
                <a:lnTo>
                  <a:pt x="1581150" y="0"/>
                </a:lnTo>
                <a:lnTo>
                  <a:pt x="2057400" y="476250"/>
                </a:lnTo>
                <a:lnTo>
                  <a:pt x="1581150" y="952500"/>
                </a:lnTo>
                <a:lnTo>
                  <a:pt x="1581150" y="714375"/>
                </a:lnTo>
                <a:lnTo>
                  <a:pt x="833438" y="714375"/>
                </a:lnTo>
                <a:cubicBezTo>
                  <a:pt x="636169" y="714375"/>
                  <a:pt x="476250" y="874293"/>
                  <a:pt x="476250" y="1071563"/>
                </a:cubicBezTo>
                <a:lnTo>
                  <a:pt x="476250" y="1905000"/>
                </a:lnTo>
                <a:lnTo>
                  <a:pt x="0" y="1905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4343400" y="457200"/>
            <a:ext cx="4953000" cy="1938992"/>
          </a:xfrm>
          <a:prstGeom prst="rect">
            <a:avLst/>
          </a:prstGeom>
          <a:noFill/>
        </p:spPr>
        <p:txBody>
          <a:bodyPr wrap="square" rtlCol="0">
            <a:spAutoFit/>
          </a:bodyPr>
          <a:lstStyle/>
          <a:p>
            <a:pPr>
              <a:buFont typeface="Wingdings" pitchFamily="2" charset="2"/>
              <a:buChar char="v"/>
            </a:pPr>
            <a:r>
              <a:rPr lang="en-US" sz="2400" dirty="0" smtClean="0"/>
              <a:t> Accumulation of FOG</a:t>
            </a:r>
          </a:p>
          <a:p>
            <a:pPr>
              <a:buFont typeface="Arial" pitchFamily="34" charset="0"/>
              <a:buChar char="•"/>
            </a:pPr>
            <a:endParaRPr lang="en-US" sz="2400" dirty="0" smtClean="0"/>
          </a:p>
          <a:p>
            <a:pPr>
              <a:buFont typeface="Wingdings" pitchFamily="2" charset="2"/>
              <a:buChar char="v"/>
            </a:pPr>
            <a:r>
              <a:rPr lang="en-US" sz="2400" dirty="0" smtClean="0"/>
              <a:t> Obstruction of flow</a:t>
            </a:r>
          </a:p>
          <a:p>
            <a:pPr>
              <a:buFont typeface="Arial" pitchFamily="34" charset="0"/>
              <a:buChar char="•"/>
            </a:pPr>
            <a:endParaRPr lang="en-US" sz="2400" dirty="0" smtClean="0"/>
          </a:p>
          <a:p>
            <a:pPr>
              <a:buFont typeface="Wingdings" pitchFamily="2" charset="2"/>
              <a:buChar char="v"/>
            </a:pPr>
            <a:r>
              <a:rPr lang="en-US" sz="2400" dirty="0" smtClean="0"/>
              <a:t> Non-compliant FSEs</a:t>
            </a:r>
            <a:endParaRPr lang="en-US" sz="2400" dirty="0"/>
          </a:p>
        </p:txBody>
      </p:sp>
      <p:sp>
        <p:nvSpPr>
          <p:cNvPr id="8" name="Notched Right Arrow 7"/>
          <p:cNvSpPr/>
          <p:nvPr/>
        </p:nvSpPr>
        <p:spPr>
          <a:xfrm rot="5909642">
            <a:off x="5825870" y="4173005"/>
            <a:ext cx="1188601" cy="169841"/>
          </a:xfrm>
          <a:prstGeom prst="notchedRightArrow">
            <a:avLst/>
          </a:prstGeom>
          <a:solidFill>
            <a:srgbClr val="0EC200"/>
          </a:solidFill>
          <a:ln>
            <a:solidFill>
              <a:srgbClr val="0E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a:blip>
          <a:stretch>
            <a:fillRect/>
          </a:stretch>
        </p:blipFill>
        <p:spPr bwMode="auto">
          <a:xfrm>
            <a:off x="612648" y="457200"/>
            <a:ext cx="4289367" cy="5719156"/>
          </a:xfrm>
          <a:prstGeom prst="rect">
            <a:avLst/>
          </a:prstGeom>
          <a:noFill/>
          <a:ln>
            <a:solidFill>
              <a:schemeClr val="tx1"/>
            </a:solidFill>
          </a:ln>
        </p:spPr>
      </p:pic>
      <p:sp>
        <p:nvSpPr>
          <p:cNvPr id="5" name="TextBox 4"/>
          <p:cNvSpPr txBox="1"/>
          <p:nvPr/>
        </p:nvSpPr>
        <p:spPr>
          <a:xfrm>
            <a:off x="5105400" y="990600"/>
            <a:ext cx="4038600" cy="1938992"/>
          </a:xfrm>
          <a:prstGeom prst="rect">
            <a:avLst/>
          </a:prstGeom>
          <a:noFill/>
        </p:spPr>
        <p:txBody>
          <a:bodyPr wrap="square" rtlCol="0">
            <a:spAutoFit/>
          </a:bodyPr>
          <a:lstStyle/>
          <a:p>
            <a:pPr>
              <a:buFont typeface="Wingdings" pitchFamily="2" charset="2"/>
              <a:buChar char="v"/>
            </a:pPr>
            <a:r>
              <a:rPr lang="en-US" sz="2400" dirty="0" smtClean="0"/>
              <a:t> Large amounts of FOG</a:t>
            </a:r>
          </a:p>
          <a:p>
            <a:pPr>
              <a:buFont typeface="Arial" pitchFamily="34" charset="0"/>
              <a:buChar char="•"/>
            </a:pPr>
            <a:endParaRPr lang="en-US" sz="2400" dirty="0" smtClean="0"/>
          </a:p>
          <a:p>
            <a:pPr>
              <a:buFont typeface="Wingdings" pitchFamily="2" charset="2"/>
              <a:buChar char="v"/>
            </a:pPr>
            <a:r>
              <a:rPr lang="en-US" sz="2400" dirty="0" smtClean="0"/>
              <a:t> Chronic issue</a:t>
            </a:r>
          </a:p>
          <a:p>
            <a:pPr>
              <a:buFont typeface="Arial" pitchFamily="34" charset="0"/>
              <a:buChar char="•"/>
            </a:pPr>
            <a:endParaRPr lang="en-US" sz="2400" dirty="0" smtClean="0"/>
          </a:p>
          <a:p>
            <a:pPr>
              <a:buFont typeface="Wingdings" pitchFamily="2" charset="2"/>
              <a:buChar char="v"/>
            </a:pPr>
            <a:r>
              <a:rPr lang="en-US" sz="2400" dirty="0" smtClean="0"/>
              <a:t> Cleanup is necessary</a:t>
            </a:r>
            <a:endParaRPr lang="en-US" sz="2400" dirty="0"/>
          </a:p>
        </p:txBody>
      </p:sp>
      <p:sp>
        <p:nvSpPr>
          <p:cNvPr id="8" name="Notched Right Arrow 7"/>
          <p:cNvSpPr/>
          <p:nvPr/>
        </p:nvSpPr>
        <p:spPr>
          <a:xfrm rot="15032669">
            <a:off x="3528114" y="4701870"/>
            <a:ext cx="1511513" cy="147941"/>
          </a:xfrm>
          <a:prstGeom prst="notchedRightArrow">
            <a:avLst/>
          </a:prstGeom>
          <a:solidFill>
            <a:srgbClr val="0EC200"/>
          </a:solidFill>
          <a:ln>
            <a:solidFill>
              <a:srgbClr val="0E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otched Right Arrow 8"/>
          <p:cNvSpPr/>
          <p:nvPr/>
        </p:nvSpPr>
        <p:spPr>
          <a:xfrm rot="7533799">
            <a:off x="1573027" y="1438516"/>
            <a:ext cx="1188601" cy="169841"/>
          </a:xfrm>
          <a:prstGeom prst="notchedRightArrow">
            <a:avLst/>
          </a:prstGeom>
          <a:solidFill>
            <a:srgbClr val="0EC200"/>
          </a:solidFill>
          <a:ln>
            <a:solidFill>
              <a:srgbClr val="0E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rot="15293568">
            <a:off x="861776" y="4854373"/>
            <a:ext cx="1188601" cy="169841"/>
          </a:xfrm>
          <a:prstGeom prst="notchedRightArrow">
            <a:avLst/>
          </a:prstGeom>
          <a:solidFill>
            <a:srgbClr val="0EC200"/>
          </a:solidFill>
          <a:ln>
            <a:solidFill>
              <a:srgbClr val="0E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3429000"/>
            <a:ext cx="4038600" cy="2492990"/>
          </a:xfrm>
          <a:prstGeom prst="rect">
            <a:avLst/>
          </a:prstGeom>
          <a:noFill/>
        </p:spPr>
        <p:txBody>
          <a:bodyPr wrap="square" rtlCol="0">
            <a:spAutoFit/>
          </a:bodyPr>
          <a:lstStyle/>
          <a:p>
            <a:r>
              <a:rPr lang="en-US" sz="3600" dirty="0" smtClean="0"/>
              <a:t>Penalties</a:t>
            </a:r>
          </a:p>
          <a:p>
            <a:pPr>
              <a:buFont typeface="Wingdings" pitchFamily="2" charset="2"/>
              <a:buChar char="v"/>
            </a:pPr>
            <a:endParaRPr lang="en-US" sz="2400" dirty="0" smtClean="0"/>
          </a:p>
          <a:p>
            <a:pPr>
              <a:buFont typeface="Wingdings" pitchFamily="2" charset="2"/>
              <a:buChar char="v"/>
            </a:pPr>
            <a:r>
              <a:rPr lang="en-US" sz="2400" dirty="0" smtClean="0"/>
              <a:t> Cost of cleanup 	   	($800 - $1,200)</a:t>
            </a:r>
          </a:p>
          <a:p>
            <a:pPr>
              <a:buFont typeface="Arial" pitchFamily="34" charset="0"/>
              <a:buChar char="•"/>
            </a:pPr>
            <a:endParaRPr lang="en-US" sz="2400" dirty="0" smtClean="0"/>
          </a:p>
          <a:p>
            <a:pPr>
              <a:buFont typeface="Wingdings" pitchFamily="2" charset="2"/>
              <a:buChar char="v"/>
            </a:pPr>
            <a:r>
              <a:rPr lang="en-US" sz="2400" dirty="0" smtClean="0"/>
              <a:t> Fine up to $1,000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646331"/>
          </a:xfrm>
          <a:prstGeom prst="rect">
            <a:avLst/>
          </a:prstGeom>
          <a:noFill/>
        </p:spPr>
        <p:txBody>
          <a:bodyPr wrap="square" rtlCol="0">
            <a:spAutoFit/>
          </a:bodyPr>
          <a:lstStyle/>
          <a:p>
            <a:pPr algn="ctr"/>
            <a:r>
              <a:rPr lang="en-US" sz="3600" dirty="0" smtClean="0"/>
              <a:t>Sources of FOG</a:t>
            </a:r>
            <a:endParaRPr lang="en-US" sz="3600" dirty="0"/>
          </a:p>
        </p:txBody>
      </p:sp>
      <p:sp>
        <p:nvSpPr>
          <p:cNvPr id="5" name="TextBox 4"/>
          <p:cNvSpPr txBox="1"/>
          <p:nvPr/>
        </p:nvSpPr>
        <p:spPr>
          <a:xfrm>
            <a:off x="0" y="1371600"/>
            <a:ext cx="9144000" cy="2062103"/>
          </a:xfrm>
          <a:prstGeom prst="rect">
            <a:avLst/>
          </a:prstGeom>
          <a:noFill/>
        </p:spPr>
        <p:txBody>
          <a:bodyPr wrap="square" rtlCol="0">
            <a:spAutoFit/>
          </a:bodyPr>
          <a:lstStyle/>
          <a:p>
            <a:pPr algn="ctr"/>
            <a:r>
              <a:rPr lang="en-US" sz="3200" dirty="0" smtClean="0"/>
              <a:t>Fryer oil, grease/fat from meat, milk, butter, margarine, eggs, lard, salad dressing, creamer, sauces, gravies, ice cream, mayonnaise, syrups, cake icing, sour cream, peanut butter, chocolate, food scraps… </a:t>
            </a:r>
            <a:endParaRPr lang="en-US" sz="3200" dirty="0"/>
          </a:p>
        </p:txBody>
      </p:sp>
      <p:pic>
        <p:nvPicPr>
          <p:cNvPr id="21506" name="Picture 2" descr="http://i.ebayimg.com/00/s/NTY2WDg0OQ==/z/3-4AAOSwDk5T1iSc/$_32.JPG?set_id=880000500F"/>
          <p:cNvPicPr>
            <a:picLocks noChangeAspect="1" noChangeArrowheads="1"/>
          </p:cNvPicPr>
          <p:nvPr/>
        </p:nvPicPr>
        <p:blipFill>
          <a:blip r:embed="rId2" cstate="print"/>
          <a:stretch>
            <a:fillRect/>
          </a:stretch>
        </p:blipFill>
        <p:spPr bwMode="auto">
          <a:xfrm>
            <a:off x="3749040" y="3505200"/>
            <a:ext cx="1463040" cy="1463040"/>
          </a:xfrm>
          <a:prstGeom prst="rect">
            <a:avLst/>
          </a:prstGeom>
          <a:noFill/>
          <a:ln>
            <a:solidFill>
              <a:schemeClr val="tx1"/>
            </a:solidFill>
          </a:ln>
        </p:spPr>
      </p:pic>
      <p:pic>
        <p:nvPicPr>
          <p:cNvPr id="21508" name="Picture 4" descr="http://thesfile.com/wp-content/uploads/dairy-products.jpg"/>
          <p:cNvPicPr>
            <a:picLocks noChangeArrowheads="1"/>
          </p:cNvPicPr>
          <p:nvPr/>
        </p:nvPicPr>
        <p:blipFill>
          <a:blip r:embed="rId3" cstate="print"/>
          <a:srcRect/>
          <a:stretch>
            <a:fillRect/>
          </a:stretch>
        </p:blipFill>
        <p:spPr bwMode="auto">
          <a:xfrm>
            <a:off x="696164" y="4206240"/>
            <a:ext cx="2468880" cy="1645920"/>
          </a:xfrm>
          <a:prstGeom prst="rect">
            <a:avLst/>
          </a:prstGeom>
          <a:noFill/>
          <a:ln>
            <a:solidFill>
              <a:schemeClr val="tx1"/>
            </a:solidFill>
          </a:ln>
        </p:spPr>
      </p:pic>
      <p:pic>
        <p:nvPicPr>
          <p:cNvPr id="21510" name="Picture 6" descr="http://ezhealthoptions.com/wp-content/uploads/2013/11/barbecued-meat.jpg"/>
          <p:cNvPicPr>
            <a:picLocks noChangeAspect="1" noChangeArrowheads="1"/>
          </p:cNvPicPr>
          <p:nvPr/>
        </p:nvPicPr>
        <p:blipFill>
          <a:blip r:embed="rId4" cstate="print"/>
          <a:srcRect/>
          <a:stretch>
            <a:fillRect/>
          </a:stretch>
        </p:blipFill>
        <p:spPr bwMode="auto">
          <a:xfrm>
            <a:off x="5791200" y="4206240"/>
            <a:ext cx="2465972" cy="1645920"/>
          </a:xfrm>
          <a:prstGeom prst="rect">
            <a:avLst/>
          </a:prstGeom>
          <a:noFill/>
          <a:ln>
            <a:solidFill>
              <a:schemeClr val="tx1"/>
            </a:solidFill>
          </a:ln>
        </p:spPr>
      </p:pic>
      <p:pic>
        <p:nvPicPr>
          <p:cNvPr id="21514" name="Picture 10" descr="http://dinutrition.files.wordpress.com/2012/03/dressings-21.jpg"/>
          <p:cNvPicPr>
            <a:picLocks noChangeAspect="1" noChangeArrowheads="1"/>
          </p:cNvPicPr>
          <p:nvPr/>
        </p:nvPicPr>
        <p:blipFill>
          <a:blip r:embed="rId5" cstate="print"/>
          <a:srcRect/>
          <a:stretch>
            <a:fillRect/>
          </a:stretch>
        </p:blipFill>
        <p:spPr bwMode="auto">
          <a:xfrm>
            <a:off x="3383280" y="5105399"/>
            <a:ext cx="2194560" cy="1463040"/>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534400" cy="3385542"/>
          </a:xfrm>
          <a:prstGeom prst="rect">
            <a:avLst/>
          </a:prstGeom>
        </p:spPr>
        <p:txBody>
          <a:bodyPr wrap="square">
            <a:spAutoFit/>
          </a:bodyPr>
          <a:lstStyle/>
          <a:p>
            <a:r>
              <a:rPr lang="en-US" sz="2800" dirty="0" smtClean="0"/>
              <a:t>Why is my business/facility on the FOG Control Program?</a:t>
            </a:r>
          </a:p>
          <a:p>
            <a:endParaRPr lang="en-US" sz="2800" dirty="0" smtClean="0"/>
          </a:p>
          <a:p>
            <a:pPr lvl="1">
              <a:spcAft>
                <a:spcPts val="1200"/>
              </a:spcAft>
              <a:buFont typeface="Wingdings" pitchFamily="2" charset="2"/>
              <a:buChar char="v"/>
            </a:pPr>
            <a:r>
              <a:rPr lang="en-US" sz="2800" dirty="0" smtClean="0"/>
              <a:t> License with DIA</a:t>
            </a:r>
          </a:p>
          <a:p>
            <a:pPr lvl="1">
              <a:spcAft>
                <a:spcPts val="1200"/>
              </a:spcAft>
              <a:buFont typeface="Wingdings" pitchFamily="2" charset="2"/>
              <a:buChar char="v"/>
            </a:pPr>
            <a:r>
              <a:rPr lang="en-US" sz="2800" dirty="0" smtClean="0"/>
              <a:t> Connected to City of Ames sanitary sewer</a:t>
            </a:r>
          </a:p>
          <a:p>
            <a:pPr lvl="1">
              <a:buFont typeface="Wingdings" pitchFamily="2" charset="2"/>
              <a:buChar char="v"/>
            </a:pPr>
            <a:endParaRPr lang="en-US" sz="2800" dirty="0" smtClean="0"/>
          </a:p>
          <a:p>
            <a:pPr lvl="1"/>
            <a:endParaRPr lang="en-US" sz="2700" dirty="0" smtClean="0"/>
          </a:p>
          <a:p>
            <a:pPr lvl="1"/>
            <a:endParaRPr lang="en-US" sz="2700" dirty="0" smtClean="0"/>
          </a:p>
        </p:txBody>
      </p:sp>
      <p:sp>
        <p:nvSpPr>
          <p:cNvPr id="5" name="Rectangle 4"/>
          <p:cNvSpPr/>
          <p:nvPr/>
        </p:nvSpPr>
        <p:spPr>
          <a:xfrm>
            <a:off x="304800" y="2836307"/>
            <a:ext cx="8534400" cy="4555093"/>
          </a:xfrm>
          <a:prstGeom prst="rect">
            <a:avLst/>
          </a:prstGeom>
        </p:spPr>
        <p:txBody>
          <a:bodyPr wrap="square">
            <a:spAutoFit/>
          </a:bodyPr>
          <a:lstStyle/>
          <a:p>
            <a:r>
              <a:rPr lang="en-US" sz="2800" dirty="0" smtClean="0"/>
              <a:t>Four types of licenses issued by DIA</a:t>
            </a:r>
          </a:p>
          <a:p>
            <a:endParaRPr lang="en-US" sz="2800" dirty="0" smtClean="0"/>
          </a:p>
          <a:p>
            <a:pPr lvl="1">
              <a:spcAft>
                <a:spcPts val="1200"/>
              </a:spcAft>
              <a:buFont typeface="Wingdings" pitchFamily="2" charset="2"/>
              <a:buChar char="v"/>
            </a:pPr>
            <a:r>
              <a:rPr lang="en-US" sz="2800" dirty="0" smtClean="0"/>
              <a:t> Food Service Establishment</a:t>
            </a:r>
          </a:p>
          <a:p>
            <a:pPr lvl="1">
              <a:spcAft>
                <a:spcPts val="1200"/>
              </a:spcAft>
              <a:buFont typeface="Wingdings" pitchFamily="2" charset="2"/>
              <a:buChar char="v"/>
            </a:pPr>
            <a:r>
              <a:rPr lang="en-US" sz="2800" dirty="0" smtClean="0"/>
              <a:t> Retail Food Establishment</a:t>
            </a:r>
          </a:p>
          <a:p>
            <a:pPr lvl="1">
              <a:spcAft>
                <a:spcPts val="1200"/>
              </a:spcAft>
              <a:buFont typeface="Wingdings" pitchFamily="2" charset="2"/>
              <a:buChar char="v"/>
            </a:pPr>
            <a:r>
              <a:rPr lang="en-US" sz="2800" dirty="0" smtClean="0"/>
              <a:t> Mobile Food Unit</a:t>
            </a:r>
          </a:p>
          <a:p>
            <a:pPr lvl="1">
              <a:spcAft>
                <a:spcPts val="1200"/>
              </a:spcAft>
              <a:buFont typeface="Wingdings" pitchFamily="2" charset="2"/>
              <a:buChar char="v"/>
            </a:pPr>
            <a:r>
              <a:rPr lang="en-US" sz="2800" dirty="0" smtClean="0"/>
              <a:t> Food Processing Plant</a:t>
            </a:r>
          </a:p>
          <a:p>
            <a:pPr lvl="1">
              <a:buFont typeface="Wingdings" pitchFamily="2" charset="2"/>
              <a:buChar char="v"/>
            </a:pPr>
            <a:endParaRPr lang="en-US" sz="2800" dirty="0" smtClean="0"/>
          </a:p>
          <a:p>
            <a:pPr lvl="1"/>
            <a:endParaRPr lang="en-US" sz="2700" dirty="0" smtClean="0"/>
          </a:p>
          <a:p>
            <a:pPr lvl="1"/>
            <a:endParaRPr lang="en-US" sz="2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p:cNvPicPr>
            <a:picLocks noChangeAspect="1" noChangeArrowheads="1"/>
          </p:cNvPicPr>
          <p:nvPr/>
        </p:nvPicPr>
        <p:blipFill>
          <a:blip r:embed="rId2" cstate="print"/>
          <a:srcRect/>
          <a:stretch>
            <a:fillRect/>
          </a:stretch>
        </p:blipFill>
        <p:spPr bwMode="auto">
          <a:xfrm>
            <a:off x="1752600" y="152400"/>
            <a:ext cx="5019361" cy="6457111"/>
          </a:xfrm>
          <a:prstGeom prst="rect">
            <a:avLst/>
          </a:prstGeom>
          <a:noFill/>
          <a:ln w="9525">
            <a:solidFill>
              <a:schemeClr val="tx1"/>
            </a:solidFill>
            <a:miter lim="800000"/>
            <a:headEnd/>
            <a:tailEnd/>
          </a:ln>
        </p:spPr>
      </p:pic>
      <p:pic>
        <p:nvPicPr>
          <p:cNvPr id="8201" name="Picture 9" descr="C:\Users\dustin.albrecht\AppData\Local\Microsoft\Windows\Temporary Internet Files\Content.IE5\C80O5YP9\Question-mark[1].png"/>
          <p:cNvPicPr>
            <a:picLocks noChangeAspect="1" noChangeArrowheads="1"/>
          </p:cNvPicPr>
          <p:nvPr/>
        </p:nvPicPr>
        <p:blipFill>
          <a:blip r:embed="rId3" cstate="print"/>
          <a:srcRect/>
          <a:stretch>
            <a:fillRect/>
          </a:stretch>
        </p:blipFill>
        <p:spPr bwMode="auto">
          <a:xfrm>
            <a:off x="3048000" y="381000"/>
            <a:ext cx="2859388" cy="58579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p:cNvPicPr>
            <a:picLocks noChangeAspect="1" noChangeArrowheads="1"/>
          </p:cNvPicPr>
          <p:nvPr/>
        </p:nvPicPr>
        <p:blipFill>
          <a:blip r:embed="rId2" cstate="print"/>
          <a:srcRect/>
          <a:stretch>
            <a:fillRect/>
          </a:stretch>
        </p:blipFill>
        <p:spPr bwMode="auto">
          <a:xfrm>
            <a:off x="1752600" y="152400"/>
            <a:ext cx="5019361" cy="6457111"/>
          </a:xfrm>
          <a:prstGeom prst="rect">
            <a:avLst/>
          </a:prstGeom>
          <a:noFill/>
          <a:ln w="9525">
            <a:solidFill>
              <a:schemeClr val="tx1"/>
            </a:solidFill>
            <a:miter lim="800000"/>
            <a:headEnd/>
            <a:tailEnd/>
          </a:ln>
        </p:spPr>
      </p:pic>
      <p:sp>
        <p:nvSpPr>
          <p:cNvPr id="4" name="Rectangle 3"/>
          <p:cNvSpPr/>
          <p:nvPr/>
        </p:nvSpPr>
        <p:spPr>
          <a:xfrm>
            <a:off x="1981200" y="1219200"/>
            <a:ext cx="4191000" cy="1828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1153</TotalTime>
  <Words>669</Words>
  <Application>Microsoft Office PowerPoint</Application>
  <PresentationFormat>On-screen Show (4:3)</PresentationFormat>
  <Paragraphs>166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City of Ames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Dustin.Albrecht</dc:creator>
  <cp:lastModifiedBy>Kati Pierce</cp:lastModifiedBy>
  <cp:revision>107</cp:revision>
  <dcterms:created xsi:type="dcterms:W3CDTF">2015-12-07T20:10:45Z</dcterms:created>
  <dcterms:modified xsi:type="dcterms:W3CDTF">2015-12-21T14:15:27Z</dcterms:modified>
</cp:coreProperties>
</file>