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ink/ink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435" r:id="rId2"/>
    <p:sldId id="705" r:id="rId3"/>
    <p:sldId id="704" r:id="rId4"/>
    <p:sldId id="696" r:id="rId5"/>
    <p:sldId id="687" r:id="rId6"/>
    <p:sldId id="685" r:id="rId7"/>
    <p:sldId id="686" r:id="rId8"/>
    <p:sldId id="707" r:id="rId9"/>
    <p:sldId id="708" r:id="rId10"/>
    <p:sldId id="694" r:id="rId11"/>
    <p:sldId id="700" r:id="rId12"/>
    <p:sldId id="695" r:id="rId13"/>
    <p:sldId id="709" r:id="rId14"/>
    <p:sldId id="689" r:id="rId15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&amp; Introduction" id="{22DE27B3-F312-4A9A-99CC-F5234C747A3E}">
          <p14:sldIdLst>
            <p14:sldId id="435"/>
          </p14:sldIdLst>
        </p14:section>
        <p14:section name="Duplex Standards" id="{3D820CEB-0D46-48CE-BF39-E341506B72FB}">
          <p14:sldIdLst>
            <p14:sldId id="705"/>
            <p14:sldId id="704"/>
          </p14:sldIdLst>
        </p14:section>
        <p14:section name="Established Neighborhood Pattern Analysis" id="{5B534ABE-34AE-413A-A43D-2A1667FD4D77}">
          <p14:sldIdLst>
            <p14:sldId id="696"/>
            <p14:sldId id="687"/>
            <p14:sldId id="685"/>
            <p14:sldId id="686"/>
            <p14:sldId id="707"/>
            <p14:sldId id="708"/>
            <p14:sldId id="694"/>
            <p14:sldId id="700"/>
            <p14:sldId id="695"/>
            <p14:sldId id="709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4FD42-DF4E-4483-8A34-6685034D8292}" v="2" dt="2024-01-17T17:31:16.696"/>
  </p1510:revLst>
</p1510:revInfo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78046" autoAdjust="0"/>
  </p:normalViewPr>
  <p:slideViewPr>
    <p:cSldViewPr>
      <p:cViewPr varScale="1">
        <p:scale>
          <a:sx n="115" d="100"/>
          <a:sy n="115" d="100"/>
        </p:scale>
        <p:origin x="108" y="294"/>
      </p:cViewPr>
      <p:guideLst>
        <p:guide orient="horz" pos="162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9C6C32D-EAE8-433A-B7A2-25396A122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2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4:57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21759,'0'0'2424,"-38"20"-1672,25-8 0,-7 12-600,-1-3 0,5-4-208,16-5-8,16 1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 noProof="0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EC6A5244-E5A1-4B7E-90E3-4DF878C09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55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74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6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56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9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44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8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90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8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1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 NEW Duplexes, replicate existing Garage/Driveway Pattern that occurs as a predominant feature within the block face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Front-Loaded Garage that does not protrude from the street facing façade-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 NEW Duplexes, replicate existing Garage/Driveway Pattern that occurs as a predominant feature within the block face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Narrow Drive on one side, accessing Detached Garage in the Rear-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7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For NEW Duplexes, replicate existing Garage/Driveway Pattern that occurs as a predominant feature within the block face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Garage in the Rear, accessed from Alley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708 Brookside, Ames IA (single-family)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815 3</a:t>
            </a:r>
            <a:r>
              <a:rPr lang="en-US" b="1" baseline="30000" dirty="0"/>
              <a:t>rd</a:t>
            </a:r>
            <a:r>
              <a:rPr lang="en-US" b="1" dirty="0"/>
              <a:t> Ave SW, Cedar Rapids IA (two-family)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1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7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7F5A-309E-4771-94A9-E6F069F079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23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7941"/>
            <a:ext cx="9144000" cy="6655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9525" y="4539854"/>
            <a:ext cx="2249488" cy="5345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359026" y="4532710"/>
            <a:ext cx="6784975" cy="53578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760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19299B-4137-45D1-9813-FF4402F7DFAC}" type="datetime1">
              <a:rPr lang="en-US"/>
              <a:pPr>
                <a:defRPr/>
              </a:pPr>
              <a:t>1/17/2024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E73E6A-4120-4CEE-A294-5889BEED2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8ACE-E366-4E14-B937-28EDCD67443D}" type="datetime1">
              <a:rPr lang="en-US"/>
              <a:pPr>
                <a:defRPr/>
              </a:pPr>
              <a:t>1/17/2024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C14E-0B05-418B-A640-6C7BB3B9B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FD16-D4A5-44A2-A71A-C52D86EF2886}" type="datetime1">
              <a:rPr lang="en-US"/>
              <a:pPr>
                <a:defRPr/>
              </a:pPr>
              <a:t>1/17/2024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4762-7083-4DBB-970E-1A3E6C797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F943-5E7C-4C2A-999B-E6E8EEED3878}" type="datetime1">
              <a:rPr lang="en-US"/>
              <a:pPr>
                <a:defRPr/>
              </a:pPr>
              <a:t>1/17/2024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1E4B-F5A0-486A-A86A-BA20ECC15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551A-9998-4B72-B8D6-EF00F0208CEE}" type="datetime1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8C6225-3CE3-43B4-9D1B-7FD65ACBB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BEA6-0817-44B5-9B94-257E04A24A8A}" type="datetime1">
              <a:rPr lang="en-US"/>
              <a:pPr>
                <a:defRPr/>
              </a:pPr>
              <a:t>1/17/2024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2657-8039-481C-B22D-AD5571340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A986-F974-4420-BE8C-13B87B813EC4}" type="datetime1">
              <a:rPr lang="en-US"/>
              <a:pPr>
                <a:defRPr/>
              </a:pPr>
              <a:t>1/17/2024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7497-4E66-4A78-A72E-82E0A40DD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43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00151"/>
            <a:ext cx="81534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C152DEF-B47E-40B9-ACE1-CCF80ADE181D}" type="datetime1">
              <a:rPr lang="en-US"/>
              <a:pPr>
                <a:defRPr/>
              </a:pPr>
              <a:t>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300"/>
            <a:ext cx="5421313" cy="273844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926306"/>
            <a:ext cx="9144000" cy="2393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959644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959644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3692"/>
            <a:ext cx="533400" cy="18335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85B56DB-13D4-4894-BE78-C712EEFD9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68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FC00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808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ustomXml" Target="../ink/ink6.xm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15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customXml" Target="../ink/ink4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654A19-2941-67E1-FF61-86A5BF63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752" y="-195800"/>
            <a:ext cx="10744200" cy="6477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945FCB-2399-2E6A-5B90-B574753F1640}"/>
              </a:ext>
            </a:extLst>
          </p:cNvPr>
          <p:cNvSpPr txBox="1">
            <a:spLocks/>
          </p:cNvSpPr>
          <p:nvPr/>
        </p:nvSpPr>
        <p:spPr>
          <a:xfrm>
            <a:off x="-1470752" y="990280"/>
            <a:ext cx="1074420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txBody>
          <a:bodyPr>
            <a:normAutofit fontScale="6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8700" dirty="0">
                <a:solidFill>
                  <a:schemeClr val="bg1"/>
                </a:solidFill>
              </a:rPr>
              <a:t>Two-Family Units (Duplexes)</a:t>
            </a:r>
            <a:r>
              <a:rPr lang="en-US" dirty="0">
                <a:solidFill>
                  <a:schemeClr val="bg1"/>
                </a:solidFill>
              </a:rPr>
              <a:t>	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C6E08-A240-EA2A-59B8-679B1C0B74B9}"/>
              </a:ext>
            </a:extLst>
          </p:cNvPr>
          <p:cNvSpPr txBox="1"/>
          <p:nvPr/>
        </p:nvSpPr>
        <p:spPr>
          <a:xfrm>
            <a:off x="5905279" y="2796478"/>
            <a:ext cx="3374672" cy="49244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843C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January 17, 2024        </a:t>
            </a:r>
          </a:p>
        </p:txBody>
      </p:sp>
      <p:pic>
        <p:nvPicPr>
          <p:cNvPr id="2" name="Picture 1" descr="City of Ames 4 Color logo.jpg">
            <a:extLst>
              <a:ext uri="{FF2B5EF4-FFF2-40B4-BE49-F238E27FC236}">
                <a16:creationId xmlns:a16="http://schemas.microsoft.com/office/drawing/2014/main" id="{DF4D0520-9A43-D242-B962-749116E0D4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71600" y="4629150"/>
            <a:ext cx="1289304" cy="6098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3CFED-8718-9E55-542D-9BD7F64EE6ED}"/>
              </a:ext>
            </a:extLst>
          </p:cNvPr>
          <p:cNvSpPr txBox="1">
            <a:spLocks/>
          </p:cNvSpPr>
          <p:nvPr/>
        </p:nvSpPr>
        <p:spPr>
          <a:xfrm>
            <a:off x="-1295400" y="1733230"/>
            <a:ext cx="1074420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	Zoning Text Amendment	  </a:t>
            </a:r>
          </a:p>
        </p:txBody>
      </p:sp>
    </p:spTree>
    <p:extLst>
      <p:ext uri="{BB962C8B-B14F-4D97-AF65-F5344CB8AC3E}">
        <p14:creationId xmlns:p14="http://schemas.microsoft.com/office/powerpoint/2010/main" val="168318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Entry Patterns – Residential (Ames)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diagram of a building&#10;&#10;Description automatically generated with medium confidence">
            <a:extLst>
              <a:ext uri="{FF2B5EF4-FFF2-40B4-BE49-F238E27FC236}">
                <a16:creationId xmlns:a16="http://schemas.microsoft.com/office/drawing/2014/main" id="{B610FEF8-011C-C872-429A-82FE773F2E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5" t="7877" r="1902" b="52576"/>
          <a:stretch/>
        </p:blipFill>
        <p:spPr>
          <a:xfrm>
            <a:off x="575780" y="1579844"/>
            <a:ext cx="1928524" cy="2890545"/>
          </a:xfrm>
          <a:prstGeom prst="rect">
            <a:avLst/>
          </a:prstGeom>
        </p:spPr>
      </p:pic>
      <p:pic>
        <p:nvPicPr>
          <p:cNvPr id="8" name="Picture 7" descr="A house with a few trees and a street sign&#10;&#10;Description automatically generated with medium confidence">
            <a:extLst>
              <a:ext uri="{FF2B5EF4-FFF2-40B4-BE49-F238E27FC236}">
                <a16:creationId xmlns:a16="http://schemas.microsoft.com/office/drawing/2014/main" id="{0BEB80C2-F625-2331-5FD7-734A74CA7A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t="32221" r="29622" b="44075"/>
          <a:stretch/>
        </p:blipFill>
        <p:spPr>
          <a:xfrm>
            <a:off x="2703960" y="1579844"/>
            <a:ext cx="1905000" cy="1219200"/>
          </a:xfrm>
          <a:prstGeom prst="rect">
            <a:avLst/>
          </a:prstGeom>
        </p:spPr>
      </p:pic>
      <p:pic>
        <p:nvPicPr>
          <p:cNvPr id="10" name="Picture 9" descr="A house with a lawn and a driveway&#10;&#10;Description automatically generated with medium confidence">
            <a:extLst>
              <a:ext uri="{FF2B5EF4-FFF2-40B4-BE49-F238E27FC236}">
                <a16:creationId xmlns:a16="http://schemas.microsoft.com/office/drawing/2014/main" id="{3336FF73-469A-7AC4-7233-033753DBC1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6411" r="2851" b="17962"/>
          <a:stretch/>
        </p:blipFill>
        <p:spPr>
          <a:xfrm>
            <a:off x="2703960" y="2946389"/>
            <a:ext cx="1602480" cy="1524000"/>
          </a:xfrm>
          <a:prstGeom prst="rect">
            <a:avLst/>
          </a:prstGeom>
        </p:spPr>
      </p:pic>
      <p:pic>
        <p:nvPicPr>
          <p:cNvPr id="16" name="Picture 15" descr="A house with a lawn and trees&#10;&#10;Description automatically generated">
            <a:extLst>
              <a:ext uri="{FF2B5EF4-FFF2-40B4-BE49-F238E27FC236}">
                <a16:creationId xmlns:a16="http://schemas.microsoft.com/office/drawing/2014/main" id="{2DC21F39-3714-86FD-F730-B39099B457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7" t="3333" r="18895" b="26296"/>
          <a:stretch/>
        </p:blipFill>
        <p:spPr>
          <a:xfrm>
            <a:off x="4489460" y="2946389"/>
            <a:ext cx="1553684" cy="1524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D574628-6A34-F075-2E5F-56F93912DF05}"/>
              </a:ext>
            </a:extLst>
          </p:cNvPr>
          <p:cNvSpPr txBox="1">
            <a:spLocks/>
          </p:cNvSpPr>
          <p:nvPr/>
        </p:nvSpPr>
        <p:spPr bwMode="auto">
          <a:xfrm>
            <a:off x="3948895" y="2359232"/>
            <a:ext cx="1089965" cy="3843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Flush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645FB35-4F20-7B2C-1BA1-E863059ECFD9}"/>
              </a:ext>
            </a:extLst>
          </p:cNvPr>
          <p:cNvSpPr txBox="1">
            <a:spLocks/>
          </p:cNvSpPr>
          <p:nvPr/>
        </p:nvSpPr>
        <p:spPr bwMode="auto">
          <a:xfrm>
            <a:off x="3311523" y="4391221"/>
            <a:ext cx="2151426" cy="3843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Projecting</a:t>
            </a:r>
          </a:p>
        </p:txBody>
      </p:sp>
      <p:pic>
        <p:nvPicPr>
          <p:cNvPr id="15" name="Picture 14" descr="A house with a tree in front of it">
            <a:extLst>
              <a:ext uri="{FF2B5EF4-FFF2-40B4-BE49-F238E27FC236}">
                <a16:creationId xmlns:a16="http://schemas.microsoft.com/office/drawing/2014/main" id="{B5FBEB7B-ADA2-5D04-75AA-DABB26C195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11" y="1567086"/>
            <a:ext cx="3384709" cy="1231958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FD56B8C-811E-BC99-5FC8-945F3F8496C0}"/>
              </a:ext>
            </a:extLst>
          </p:cNvPr>
          <p:cNvSpPr txBox="1">
            <a:spLocks/>
          </p:cNvSpPr>
          <p:nvPr/>
        </p:nvSpPr>
        <p:spPr bwMode="auto">
          <a:xfrm>
            <a:off x="7748521" y="2359232"/>
            <a:ext cx="1202298" cy="3843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Recessed</a:t>
            </a:r>
          </a:p>
        </p:txBody>
      </p:sp>
      <p:pic>
        <p:nvPicPr>
          <p:cNvPr id="19" name="Picture 18" descr="A house with trees around it&#10;&#10;Description automatically generated">
            <a:extLst>
              <a:ext uri="{FF2B5EF4-FFF2-40B4-BE49-F238E27FC236}">
                <a16:creationId xmlns:a16="http://schemas.microsoft.com/office/drawing/2014/main" id="{17EEF0B4-72ED-88EE-4E29-19C8DE12892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2" t="17234" r="11432" b="10986"/>
          <a:stretch/>
        </p:blipFill>
        <p:spPr>
          <a:xfrm>
            <a:off x="6230030" y="2925744"/>
            <a:ext cx="2338189" cy="1518996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A789B88-B301-35AD-4BFC-54853D34F937}"/>
              </a:ext>
            </a:extLst>
          </p:cNvPr>
          <p:cNvSpPr txBox="1">
            <a:spLocks/>
          </p:cNvSpPr>
          <p:nvPr/>
        </p:nvSpPr>
        <p:spPr bwMode="auto">
          <a:xfrm>
            <a:off x="7017486" y="4283707"/>
            <a:ext cx="1935766" cy="6883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Projecting Porch with Flush Entry </a:t>
            </a:r>
          </a:p>
        </p:txBody>
      </p:sp>
    </p:spTree>
    <p:extLst>
      <p:ext uri="{BB962C8B-B14F-4D97-AF65-F5344CB8AC3E}">
        <p14:creationId xmlns:p14="http://schemas.microsoft.com/office/powerpoint/2010/main" val="116925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Analysis Resources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A diagram of a pool&#10;&#10;Description automatically generated">
            <a:extLst>
              <a:ext uri="{FF2B5EF4-FFF2-40B4-BE49-F238E27FC236}">
                <a16:creationId xmlns:a16="http://schemas.microsoft.com/office/drawing/2014/main" id="{C274C70A-F49B-E82D-CBC6-BCBCCB51EF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3551" r="20908" b="2757"/>
          <a:stretch/>
        </p:blipFill>
        <p:spPr>
          <a:xfrm>
            <a:off x="642388" y="1451162"/>
            <a:ext cx="3396212" cy="2644588"/>
          </a:xfrm>
          <a:prstGeom prst="rect">
            <a:avLst/>
          </a:prstGeom>
        </p:spPr>
      </p:pic>
      <p:pic>
        <p:nvPicPr>
          <p:cNvPr id="11" name="Picture 10" descr="A house with a driveway and trees&#10;&#10;Description automatically generated">
            <a:extLst>
              <a:ext uri="{FF2B5EF4-FFF2-40B4-BE49-F238E27FC236}">
                <a16:creationId xmlns:a16="http://schemas.microsoft.com/office/drawing/2014/main" id="{38264D11-41FA-A28C-AD6F-053A675AB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2982" r="1634" b="3495"/>
          <a:stretch/>
        </p:blipFill>
        <p:spPr>
          <a:xfrm>
            <a:off x="4267200" y="2069689"/>
            <a:ext cx="4191000" cy="2700000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2840248-A49A-860F-DE1B-2E341EDC6B1E}"/>
              </a:ext>
            </a:extLst>
          </p:cNvPr>
          <p:cNvSpPr txBox="1">
            <a:spLocks/>
          </p:cNvSpPr>
          <p:nvPr/>
        </p:nvSpPr>
        <p:spPr bwMode="auto">
          <a:xfrm>
            <a:off x="1360009" y="4026739"/>
            <a:ext cx="2792891" cy="742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1800" dirty="0">
                <a:solidFill>
                  <a:schemeClr val="bg1"/>
                </a:solidFill>
              </a:rPr>
              <a:t>Helpful in Determining Recesses and Projections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2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Neighborhood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EFE687C0-ECBF-C67A-920C-F0765EA01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428750"/>
            <a:ext cx="8267700" cy="27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B656C0-4523-DD2E-800C-6DB9E7E9EEC2}"/>
              </a:ext>
            </a:extLst>
          </p:cNvPr>
          <p:cNvSpPr txBox="1">
            <a:spLocks/>
          </p:cNvSpPr>
          <p:nvPr/>
        </p:nvSpPr>
        <p:spPr bwMode="auto">
          <a:xfrm>
            <a:off x="680920" y="1047750"/>
            <a:ext cx="8000510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70000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B6D65B-66D2-1137-25B3-FED41497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Visual Examples of Compatible Architecture</a:t>
            </a:r>
          </a:p>
        </p:txBody>
      </p:sp>
      <p:pic>
        <p:nvPicPr>
          <p:cNvPr id="3" name="Picture 2" descr="A house with parking lot and parking lot&#10;&#10;Description automatically generated with medium confidence">
            <a:extLst>
              <a:ext uri="{FF2B5EF4-FFF2-40B4-BE49-F238E27FC236}">
                <a16:creationId xmlns:a16="http://schemas.microsoft.com/office/drawing/2014/main" id="{0CB860EB-D168-7D20-FE24-6F41405B7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8461" r="22158" b="8189"/>
          <a:stretch/>
        </p:blipFill>
        <p:spPr>
          <a:xfrm>
            <a:off x="2133600" y="1226819"/>
            <a:ext cx="1905000" cy="3695700"/>
          </a:xfrm>
          <a:prstGeom prst="rect">
            <a:avLst/>
          </a:prstGeom>
        </p:spPr>
      </p:pic>
      <p:pic>
        <p:nvPicPr>
          <p:cNvPr id="6" name="Picture 5" descr="A house with a garage and a car&#10;&#10;Description automatically generated with medium confidence">
            <a:extLst>
              <a:ext uri="{FF2B5EF4-FFF2-40B4-BE49-F238E27FC236}">
                <a16:creationId xmlns:a16="http://schemas.microsoft.com/office/drawing/2014/main" id="{EB31034D-FF8B-DD7A-503A-E02A4718E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7601" r="22158" b="6900"/>
          <a:stretch/>
        </p:blipFill>
        <p:spPr>
          <a:xfrm>
            <a:off x="5029200" y="1226819"/>
            <a:ext cx="185713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2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B656C0-4523-DD2E-800C-6DB9E7E9EEC2}"/>
              </a:ext>
            </a:extLst>
          </p:cNvPr>
          <p:cNvSpPr txBox="1">
            <a:spLocks/>
          </p:cNvSpPr>
          <p:nvPr/>
        </p:nvSpPr>
        <p:spPr bwMode="auto">
          <a:xfrm>
            <a:off x="680920" y="1047750"/>
            <a:ext cx="8000510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70000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B6D65B-66D2-1137-25B3-FED41497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232127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Windows and Transparency – 15%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4834A18-D913-F090-1806-E73557922E89}"/>
              </a:ext>
            </a:extLst>
          </p:cNvPr>
          <p:cNvSpPr txBox="1">
            <a:spLocks/>
          </p:cNvSpPr>
          <p:nvPr/>
        </p:nvSpPr>
        <p:spPr bwMode="auto">
          <a:xfrm>
            <a:off x="576198" y="1374058"/>
            <a:ext cx="4110102" cy="11976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 Unicode MS"/>
            </a:endParaRPr>
          </a:p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sz="220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The principal and recessed facade shall include a minimum solid to void ratio of 15%.</a:t>
            </a:r>
          </a:p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9" name="Picture 8" descr="A drawing of a house&#10;&#10;Description automatically generated">
            <a:extLst>
              <a:ext uri="{FF2B5EF4-FFF2-40B4-BE49-F238E27FC236}">
                <a16:creationId xmlns:a16="http://schemas.microsoft.com/office/drawing/2014/main" id="{FCCF30D5-BB11-2271-CA13-4F0D9F3EF4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" b="19773"/>
          <a:stretch/>
        </p:blipFill>
        <p:spPr>
          <a:xfrm>
            <a:off x="4882590" y="1374057"/>
            <a:ext cx="3774849" cy="119769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49F209F-8E2B-0874-61F8-3E0463FC9BA0}"/>
              </a:ext>
            </a:extLst>
          </p:cNvPr>
          <p:cNvSpPr txBox="1">
            <a:spLocks/>
          </p:cNvSpPr>
          <p:nvPr/>
        </p:nvSpPr>
        <p:spPr bwMode="auto">
          <a:xfrm>
            <a:off x="571500" y="2751589"/>
            <a:ext cx="4114800" cy="2209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Solid</a:t>
            </a:r>
            <a:r>
              <a:rPr lang="en-US" sz="2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means the area calculated by multiplying the width of the front facing facade by the height measured between the foundation and roof line, not including a gable area. </a:t>
            </a:r>
          </a:p>
        </p:txBody>
      </p:sp>
      <p:pic>
        <p:nvPicPr>
          <p:cNvPr id="16" name="Picture 15" descr="A blue house with a white roof">
            <a:extLst>
              <a:ext uri="{FF2B5EF4-FFF2-40B4-BE49-F238E27FC236}">
                <a16:creationId xmlns:a16="http://schemas.microsoft.com/office/drawing/2014/main" id="{B038AA00-B09D-21E0-540D-1CFAAA69C0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" b="20373"/>
          <a:stretch/>
        </p:blipFill>
        <p:spPr>
          <a:xfrm>
            <a:off x="4882590" y="3240845"/>
            <a:ext cx="3774850" cy="11887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7A0629-3E87-9687-7486-CB448F7B7D55}"/>
              </a:ext>
            </a:extLst>
          </p:cNvPr>
          <p:cNvCxnSpPr>
            <a:cxnSpLocks/>
          </p:cNvCxnSpPr>
          <p:nvPr/>
        </p:nvCxnSpPr>
        <p:spPr>
          <a:xfrm flipV="1">
            <a:off x="5029200" y="4171950"/>
            <a:ext cx="685800" cy="53340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CE4E40-785E-6FFD-53E5-EB4F8EACA692}"/>
              </a:ext>
            </a:extLst>
          </p:cNvPr>
          <p:cNvCxnSpPr>
            <a:cxnSpLocks/>
          </p:cNvCxnSpPr>
          <p:nvPr/>
        </p:nvCxnSpPr>
        <p:spPr>
          <a:xfrm flipV="1">
            <a:off x="4848068" y="4019550"/>
            <a:ext cx="2543332" cy="76200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4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Solid to Void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5FA5AE7-5506-8959-BFF2-2CCD3C3F448C}"/>
              </a:ext>
            </a:extLst>
          </p:cNvPr>
          <p:cNvSpPr txBox="1">
            <a:spLocks/>
          </p:cNvSpPr>
          <p:nvPr/>
        </p:nvSpPr>
        <p:spPr bwMode="auto">
          <a:xfrm>
            <a:off x="470132" y="1352550"/>
            <a:ext cx="4254268" cy="342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Void</a:t>
            </a:r>
            <a:r>
              <a:rPr lang="en-US" sz="22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means the area calculated by adding the area of all window and door openings in the primary facade of a building, measured around the perimeter of the frame. A front facing window or door shall be included in the void area regardless of its location. </a:t>
            </a:r>
          </a:p>
          <a:p>
            <a:pPr marL="0" indent="0">
              <a:buClr>
                <a:schemeClr val="bg1"/>
              </a:buClr>
              <a:buSzPct val="70000"/>
              <a:buNone/>
            </a:pPr>
            <a:r>
              <a:rPr lang="en-US" sz="22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[Garages are not included]</a:t>
            </a:r>
            <a:endParaRPr lang="en-US" sz="22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7" name="Picture 6" descr="A blue house with white roof">
            <a:extLst>
              <a:ext uri="{FF2B5EF4-FFF2-40B4-BE49-F238E27FC236}">
                <a16:creationId xmlns:a16="http://schemas.microsoft.com/office/drawing/2014/main" id="{24EEFE53-C97E-ADD1-C067-F68B6586E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" b="19562"/>
          <a:stretch/>
        </p:blipFill>
        <p:spPr>
          <a:xfrm>
            <a:off x="4903737" y="2417562"/>
            <a:ext cx="3763140" cy="119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F7B8A9-E134-D298-F78A-750D62D0BC92}"/>
              </a:ext>
            </a:extLst>
          </p:cNvPr>
          <p:cNvSpPr txBox="1">
            <a:spLocks/>
          </p:cNvSpPr>
          <p:nvPr/>
        </p:nvSpPr>
        <p:spPr bwMode="auto">
          <a:xfrm>
            <a:off x="4896746" y="4171950"/>
            <a:ext cx="3770131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 to Solid Ratio = 18%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CB6085-C7B3-21CA-B0AC-ABD6BF18A785}"/>
              </a:ext>
            </a:extLst>
          </p:cNvPr>
          <p:cNvSpPr txBox="1">
            <a:spLocks/>
          </p:cNvSpPr>
          <p:nvPr/>
        </p:nvSpPr>
        <p:spPr bwMode="auto">
          <a:xfrm>
            <a:off x="4910728" y="1352549"/>
            <a:ext cx="3763140" cy="62165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4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Void to Solid Ratio = 25%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32E4D1-7B7C-5FF0-CF73-4180E7A0D2C2}"/>
              </a:ext>
            </a:extLst>
          </p:cNvPr>
          <p:cNvCxnSpPr>
            <a:cxnSpLocks/>
          </p:cNvCxnSpPr>
          <p:nvPr/>
        </p:nvCxnSpPr>
        <p:spPr>
          <a:xfrm flipV="1">
            <a:off x="8001000" y="3714750"/>
            <a:ext cx="0" cy="635826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202543-E1FE-44D7-A7F4-21404E8D2D36}"/>
              </a:ext>
            </a:extLst>
          </p:cNvPr>
          <p:cNvCxnSpPr>
            <a:cxnSpLocks/>
          </p:cNvCxnSpPr>
          <p:nvPr/>
        </p:nvCxnSpPr>
        <p:spPr>
          <a:xfrm>
            <a:off x="5562600" y="1885950"/>
            <a:ext cx="0" cy="81869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1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458200" cy="7429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Established Neighborhoods - Pattern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A house with trees and a blue sky&#10;&#10;Description automatically generated">
            <a:extLst>
              <a:ext uri="{FF2B5EF4-FFF2-40B4-BE49-F238E27FC236}">
                <a16:creationId xmlns:a16="http://schemas.microsoft.com/office/drawing/2014/main" id="{2F4DD14B-AD92-215A-487D-610897AC50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50"/>
            <a:ext cx="9159114" cy="16002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7E9232-A7D0-E95B-55F8-74433F27FC38}"/>
              </a:ext>
            </a:extLst>
          </p:cNvPr>
          <p:cNvSpPr txBox="1">
            <a:spLocks/>
          </p:cNvSpPr>
          <p:nvPr/>
        </p:nvSpPr>
        <p:spPr bwMode="auto">
          <a:xfrm>
            <a:off x="457200" y="3257550"/>
            <a:ext cx="8229599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SzPct val="70000"/>
              <a:buNone/>
            </a:pPr>
            <a:endParaRPr lang="en-US" sz="1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Evaluate the Block Face – all properties facing one side of a street in a block. </a:t>
            </a:r>
            <a:r>
              <a:rPr lang="en-US" sz="24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 include adjacent properties that are not on the block face, if there are too few examples.</a:t>
            </a:r>
          </a:p>
          <a:p>
            <a:pPr marL="0" indent="0" algn="ctr">
              <a:buClr>
                <a:schemeClr val="bg1"/>
              </a:buClr>
              <a:buSzPct val="70000"/>
              <a:buNone/>
            </a:pPr>
            <a:endParaRPr lang="en-US" sz="2400" b="1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8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B656C0-4523-DD2E-800C-6DB9E7E9EEC2}"/>
              </a:ext>
            </a:extLst>
          </p:cNvPr>
          <p:cNvSpPr txBox="1">
            <a:spLocks/>
          </p:cNvSpPr>
          <p:nvPr/>
        </p:nvSpPr>
        <p:spPr bwMode="auto">
          <a:xfrm>
            <a:off x="680920" y="1047750"/>
            <a:ext cx="8000510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70000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D1A931A-7EE5-8AFC-9DAB-CED9B4BEF248}"/>
              </a:ext>
            </a:extLst>
          </p:cNvPr>
          <p:cNvSpPr txBox="1">
            <a:spLocks/>
          </p:cNvSpPr>
          <p:nvPr/>
        </p:nvSpPr>
        <p:spPr bwMode="auto">
          <a:xfrm>
            <a:off x="2248821" y="3099806"/>
            <a:ext cx="2831663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Single-Family “Pattern”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B6D65B-66D2-1137-25B3-FED41497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Replicate Garage/Driveway Pattern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41D016F-4636-4BF8-CE0C-C58355E0C5FE}"/>
              </a:ext>
            </a:extLst>
          </p:cNvPr>
          <p:cNvSpPr txBox="1">
            <a:spLocks/>
          </p:cNvSpPr>
          <p:nvPr/>
        </p:nvSpPr>
        <p:spPr bwMode="auto">
          <a:xfrm>
            <a:off x="5025883" y="4524461"/>
            <a:ext cx="3866685" cy="42841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Duplex Application of the “Pattern”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9DD0AFE-37E3-8D3B-C250-749893CB0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4" y="1421725"/>
            <a:ext cx="1551231" cy="3140035"/>
          </a:xfrm>
          <a:prstGeom prst="rect">
            <a:avLst/>
          </a:prstGeom>
        </p:spPr>
      </p:pic>
      <p:pic>
        <p:nvPicPr>
          <p:cNvPr id="12" name="Picture 11" descr="A picture containing outdoor, building, grass, house&#10;&#10;Description automatically generated">
            <a:extLst>
              <a:ext uri="{FF2B5EF4-FFF2-40B4-BE49-F238E27FC236}">
                <a16:creationId xmlns:a16="http://schemas.microsoft.com/office/drawing/2014/main" id="{1EDBF6DD-C228-DD21-BBDE-D7AA3770B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r="4825" b="12129"/>
          <a:stretch/>
        </p:blipFill>
        <p:spPr>
          <a:xfrm>
            <a:off x="2248822" y="1421725"/>
            <a:ext cx="2831663" cy="1587811"/>
          </a:xfrm>
          <a:prstGeom prst="rect">
            <a:avLst/>
          </a:prstGeom>
        </p:spPr>
      </p:pic>
      <p:pic>
        <p:nvPicPr>
          <p:cNvPr id="5" name="Picture 4" descr="A row of houses with garages&#10;&#10;Description automatically generated with low confidence">
            <a:extLst>
              <a:ext uri="{FF2B5EF4-FFF2-40B4-BE49-F238E27FC236}">
                <a16:creationId xmlns:a16="http://schemas.microsoft.com/office/drawing/2014/main" id="{28D29A1B-2D72-2C88-DF52-C3271F1B39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8" r="5095" b="5665"/>
          <a:stretch/>
        </p:blipFill>
        <p:spPr>
          <a:xfrm>
            <a:off x="5562600" y="3290306"/>
            <a:ext cx="2895600" cy="114018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03080F0-6AEC-074C-28C2-49B447C1FBE2}"/>
              </a:ext>
            </a:extLst>
          </p:cNvPr>
          <p:cNvSpPr txBox="1">
            <a:spLocks/>
          </p:cNvSpPr>
          <p:nvPr/>
        </p:nvSpPr>
        <p:spPr bwMode="auto">
          <a:xfrm>
            <a:off x="508158" y="4656259"/>
            <a:ext cx="1600382" cy="2686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1200" dirty="0">
                <a:solidFill>
                  <a:schemeClr val="bg1"/>
                </a:solidFill>
              </a:rPr>
              <a:t>Single-Family “Pattern”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FDA9BA-28F8-834C-7D5A-81A780D75A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3" t="3648" r="2504"/>
          <a:stretch/>
        </p:blipFill>
        <p:spPr>
          <a:xfrm>
            <a:off x="5562600" y="1421725"/>
            <a:ext cx="2895600" cy="177461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811623E-CCD0-F8FE-80BE-7783C313E70C}"/>
              </a:ext>
            </a:extLst>
          </p:cNvPr>
          <p:cNvSpPr/>
          <p:nvPr/>
        </p:nvSpPr>
        <p:spPr>
          <a:xfrm>
            <a:off x="4038600" y="1539514"/>
            <a:ext cx="987283" cy="1295400"/>
          </a:xfrm>
          <a:prstGeom prst="ellips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B656C0-4523-DD2E-800C-6DB9E7E9EEC2}"/>
              </a:ext>
            </a:extLst>
          </p:cNvPr>
          <p:cNvSpPr txBox="1">
            <a:spLocks/>
          </p:cNvSpPr>
          <p:nvPr/>
        </p:nvSpPr>
        <p:spPr bwMode="auto">
          <a:xfrm>
            <a:off x="680920" y="1047750"/>
            <a:ext cx="8000510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70000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6F492-637A-D110-3180-FC2951A70B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1667" r="697" b="5363"/>
          <a:stretch/>
        </p:blipFill>
        <p:spPr>
          <a:xfrm>
            <a:off x="4784090" y="1452934"/>
            <a:ext cx="3897340" cy="2877710"/>
          </a:xfrm>
          <a:prstGeom prst="rect">
            <a:avLst/>
          </a:prstGeom>
        </p:spPr>
      </p:pic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7DF2F6AC-3D37-CBC9-E2C4-0781C518A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/>
          <a:stretch/>
        </p:blipFill>
        <p:spPr>
          <a:xfrm>
            <a:off x="362169" y="1452935"/>
            <a:ext cx="1426279" cy="3054298"/>
          </a:xfrm>
          <a:prstGeom prst="rect">
            <a:avLst/>
          </a:prstGeom>
        </p:spPr>
      </p:pic>
      <p:pic>
        <p:nvPicPr>
          <p:cNvPr id="6" name="Picture 5" descr="A picture containing outdoor, building, house, property&#10;&#10;Description automatically generated">
            <a:extLst>
              <a:ext uri="{FF2B5EF4-FFF2-40B4-BE49-F238E27FC236}">
                <a16:creationId xmlns:a16="http://schemas.microsoft.com/office/drawing/2014/main" id="{C5F5E308-98B6-9B6B-52E7-4EEE46025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7241" b="3589"/>
          <a:stretch/>
        </p:blipFill>
        <p:spPr>
          <a:xfrm>
            <a:off x="2017708" y="1452934"/>
            <a:ext cx="2537122" cy="1810665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D1A931A-7EE5-8AFC-9DAB-CED9B4BEF248}"/>
              </a:ext>
            </a:extLst>
          </p:cNvPr>
          <p:cNvSpPr txBox="1">
            <a:spLocks/>
          </p:cNvSpPr>
          <p:nvPr/>
        </p:nvSpPr>
        <p:spPr bwMode="auto">
          <a:xfrm>
            <a:off x="2034878" y="3333750"/>
            <a:ext cx="2537122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Single-Family “Pattern”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B6D65B-66D2-1137-25B3-FED41497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Replicate Garage/Driveway Pattern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41D016F-4636-4BF8-CE0C-C58355E0C5FE}"/>
              </a:ext>
            </a:extLst>
          </p:cNvPr>
          <p:cNvSpPr txBox="1">
            <a:spLocks/>
          </p:cNvSpPr>
          <p:nvPr/>
        </p:nvSpPr>
        <p:spPr bwMode="auto">
          <a:xfrm>
            <a:off x="4784090" y="4464656"/>
            <a:ext cx="3897340" cy="42841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Duplex Application of the “Pattern”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56B7F-A6DA-6AC2-C205-E0D0B3E6088C}"/>
              </a:ext>
            </a:extLst>
          </p:cNvPr>
          <p:cNvSpPr txBox="1">
            <a:spLocks/>
          </p:cNvSpPr>
          <p:nvPr/>
        </p:nvSpPr>
        <p:spPr bwMode="auto">
          <a:xfrm>
            <a:off x="228600" y="4590263"/>
            <a:ext cx="1710262" cy="2764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1200" dirty="0">
                <a:solidFill>
                  <a:schemeClr val="bg1"/>
                </a:solidFill>
              </a:rPr>
              <a:t>Single-Family “Pattern”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FDAF6D-F6DB-830F-A6BA-426ACF1AA4D7}"/>
              </a:ext>
            </a:extLst>
          </p:cNvPr>
          <p:cNvSpPr/>
          <p:nvPr/>
        </p:nvSpPr>
        <p:spPr>
          <a:xfrm>
            <a:off x="2017708" y="1710566"/>
            <a:ext cx="987283" cy="1295400"/>
          </a:xfrm>
          <a:prstGeom prst="ellipse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5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B656C0-4523-DD2E-800C-6DB9E7E9EEC2}"/>
              </a:ext>
            </a:extLst>
          </p:cNvPr>
          <p:cNvSpPr txBox="1">
            <a:spLocks/>
          </p:cNvSpPr>
          <p:nvPr/>
        </p:nvSpPr>
        <p:spPr bwMode="auto">
          <a:xfrm>
            <a:off x="680920" y="1047750"/>
            <a:ext cx="8000510" cy="4571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70000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D1A931A-7EE5-8AFC-9DAB-CED9B4BEF248}"/>
              </a:ext>
            </a:extLst>
          </p:cNvPr>
          <p:cNvSpPr txBox="1">
            <a:spLocks/>
          </p:cNvSpPr>
          <p:nvPr/>
        </p:nvSpPr>
        <p:spPr bwMode="auto">
          <a:xfrm>
            <a:off x="1953826" y="3409584"/>
            <a:ext cx="2809599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Single-Family “Pattern”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B6D65B-66D2-1137-25B3-FED41497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Replicate Garage/Driveway Pattern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41D016F-4636-4BF8-CE0C-C58355E0C5FE}"/>
              </a:ext>
            </a:extLst>
          </p:cNvPr>
          <p:cNvSpPr txBox="1">
            <a:spLocks/>
          </p:cNvSpPr>
          <p:nvPr/>
        </p:nvSpPr>
        <p:spPr bwMode="auto">
          <a:xfrm>
            <a:off x="4865660" y="4452312"/>
            <a:ext cx="3897340" cy="42841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Duplex Application of the “Pattern”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91760-2BD5-48A7-5D3B-CC3695812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1139"/>
            <a:ext cx="1435393" cy="315221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FBFA37-E159-AE0E-EA77-3F35D301C16F}"/>
              </a:ext>
            </a:extLst>
          </p:cNvPr>
          <p:cNvSpPr txBox="1">
            <a:spLocks/>
          </p:cNvSpPr>
          <p:nvPr/>
        </p:nvSpPr>
        <p:spPr bwMode="auto">
          <a:xfrm>
            <a:off x="243565" y="4666519"/>
            <a:ext cx="1710262" cy="2764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1200" dirty="0">
                <a:solidFill>
                  <a:schemeClr val="bg1"/>
                </a:solidFill>
              </a:rPr>
              <a:t>Single-Family “Pattern”</a:t>
            </a:r>
          </a:p>
        </p:txBody>
      </p:sp>
      <p:pic>
        <p:nvPicPr>
          <p:cNvPr id="16" name="Picture 15" descr="A picture containing building, outdoor, house, property&#10;&#10;Description automatically generated">
            <a:extLst>
              <a:ext uri="{FF2B5EF4-FFF2-40B4-BE49-F238E27FC236}">
                <a16:creationId xmlns:a16="http://schemas.microsoft.com/office/drawing/2014/main" id="{0AB51001-9F9C-CDC2-CF4A-77399CAFC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1139"/>
            <a:ext cx="3516285" cy="2912622"/>
          </a:xfrm>
          <a:prstGeom prst="rect">
            <a:avLst/>
          </a:prstGeom>
        </p:spPr>
      </p:pic>
      <p:pic>
        <p:nvPicPr>
          <p:cNvPr id="18" name="Picture 17" descr="A picture containing outdoor, building, plant, tree&#10;&#10;Description automatically generated">
            <a:extLst>
              <a:ext uri="{FF2B5EF4-FFF2-40B4-BE49-F238E27FC236}">
                <a16:creationId xmlns:a16="http://schemas.microsoft.com/office/drawing/2014/main" id="{EE914318-D594-ECD0-E1BC-C515F57BE5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59" y="1444948"/>
            <a:ext cx="2833919" cy="18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Roof Patterns - Residential (Ames)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Different types of roof tops&#10;&#10;Description automatically generated">
            <a:extLst>
              <a:ext uri="{FF2B5EF4-FFF2-40B4-BE49-F238E27FC236}">
                <a16:creationId xmlns:a16="http://schemas.microsoft.com/office/drawing/2014/main" id="{F913E8F7-4421-0E9B-8D40-67BCC01E4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5" y="1850884"/>
            <a:ext cx="3418431" cy="2488134"/>
          </a:xfrm>
          <a:prstGeom prst="rect">
            <a:avLst/>
          </a:prstGeom>
        </p:spPr>
      </p:pic>
      <p:pic>
        <p:nvPicPr>
          <p:cNvPr id="8" name="Picture 7" descr="A house with a lawn and a driveway&#10;&#10;Description automatically generated">
            <a:extLst>
              <a:ext uri="{FF2B5EF4-FFF2-40B4-BE49-F238E27FC236}">
                <a16:creationId xmlns:a16="http://schemas.microsoft.com/office/drawing/2014/main" id="{96FD7C9F-1A85-4E13-B80D-CFB8E7E5BC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7241" r="12072" b="40381"/>
          <a:stretch/>
        </p:blipFill>
        <p:spPr>
          <a:xfrm>
            <a:off x="4267982" y="2601935"/>
            <a:ext cx="3045721" cy="986032"/>
          </a:xfrm>
          <a:prstGeom prst="rect">
            <a:avLst/>
          </a:prstGeom>
        </p:spPr>
      </p:pic>
      <p:pic>
        <p:nvPicPr>
          <p:cNvPr id="12" name="Picture 11" descr="A house with a lawn and a driveway&#10;&#10;Description automatically generated">
            <a:extLst>
              <a:ext uri="{FF2B5EF4-FFF2-40B4-BE49-F238E27FC236}">
                <a16:creationId xmlns:a16="http://schemas.microsoft.com/office/drawing/2014/main" id="{818F0987-07CD-B159-DD11-93AEB09775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6395" r="8551" b="39630"/>
          <a:stretch/>
        </p:blipFill>
        <p:spPr>
          <a:xfrm>
            <a:off x="4267983" y="1380607"/>
            <a:ext cx="3045720" cy="113827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DE51BDF-0B0C-DEA5-54A2-97E3F469E33E}"/>
              </a:ext>
            </a:extLst>
          </p:cNvPr>
          <p:cNvSpPr txBox="1">
            <a:spLocks/>
          </p:cNvSpPr>
          <p:nvPr/>
        </p:nvSpPr>
        <p:spPr bwMode="auto">
          <a:xfrm>
            <a:off x="6629401" y="2058934"/>
            <a:ext cx="2151426" cy="3843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Side Gabled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9A46B91-1E05-4192-635F-2CA95B63B242}"/>
              </a:ext>
            </a:extLst>
          </p:cNvPr>
          <p:cNvSpPr txBox="1">
            <a:spLocks/>
          </p:cNvSpPr>
          <p:nvPr/>
        </p:nvSpPr>
        <p:spPr bwMode="auto">
          <a:xfrm>
            <a:off x="6632125" y="3146468"/>
            <a:ext cx="2151426" cy="3760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Hipped with Ridge</a:t>
            </a:r>
          </a:p>
        </p:txBody>
      </p:sp>
      <p:pic>
        <p:nvPicPr>
          <p:cNvPr id="16" name="Picture 15" descr="A house with a lawn and a driveway&#10;&#10;Description automatically generated">
            <a:extLst>
              <a:ext uri="{FF2B5EF4-FFF2-40B4-BE49-F238E27FC236}">
                <a16:creationId xmlns:a16="http://schemas.microsoft.com/office/drawing/2014/main" id="{4E45693F-7F82-0DC2-D33F-DAF4E27B81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20541" r="7588" b="31213"/>
          <a:stretch/>
        </p:blipFill>
        <p:spPr>
          <a:xfrm>
            <a:off x="4267982" y="3682644"/>
            <a:ext cx="3045720" cy="1219458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D3F590A-35B8-FC74-D2E7-7A373B467B5F}"/>
              </a:ext>
            </a:extLst>
          </p:cNvPr>
          <p:cNvSpPr txBox="1">
            <a:spLocks/>
          </p:cNvSpPr>
          <p:nvPr/>
        </p:nvSpPr>
        <p:spPr bwMode="auto">
          <a:xfrm>
            <a:off x="6754212" y="4384630"/>
            <a:ext cx="2026615" cy="3590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Dormers</a:t>
            </a:r>
          </a:p>
        </p:txBody>
      </p:sp>
    </p:spTree>
    <p:extLst>
      <p:ext uri="{BB962C8B-B14F-4D97-AF65-F5344CB8AC3E}">
        <p14:creationId xmlns:p14="http://schemas.microsoft.com/office/powerpoint/2010/main" val="166393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Roof Patterns - Residential (Ames)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14:cNvPr>
              <p14:cNvContentPartPr/>
              <p14:nvPr/>
            </p14:nvContentPartPr>
            <p14:xfrm>
              <a:off x="10047777" y="3009004"/>
              <a:ext cx="39240" cy="43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70884E-3BD3-7F8C-0525-FBEDB8686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8777" y="3000004"/>
                <a:ext cx="56880" cy="6084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D3F590A-35B8-FC74-D2E7-7A373B467B5F}"/>
              </a:ext>
            </a:extLst>
          </p:cNvPr>
          <p:cNvSpPr txBox="1">
            <a:spLocks/>
          </p:cNvSpPr>
          <p:nvPr/>
        </p:nvSpPr>
        <p:spPr bwMode="auto">
          <a:xfrm>
            <a:off x="6172200" y="3965299"/>
            <a:ext cx="2026615" cy="35905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Dormers</a:t>
            </a:r>
          </a:p>
        </p:txBody>
      </p:sp>
      <p:pic>
        <p:nvPicPr>
          <p:cNvPr id="9" name="Picture 8" descr="Aerial view of a street with houses and roads&#10;&#10;Description automatically generated">
            <a:extLst>
              <a:ext uri="{FF2B5EF4-FFF2-40B4-BE49-F238E27FC236}">
                <a16:creationId xmlns:a16="http://schemas.microsoft.com/office/drawing/2014/main" id="{14D9C1E1-E141-8725-D9E4-860BBDD46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6438" y="347663"/>
            <a:ext cx="2895600" cy="5057775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194728F-B613-9C5B-DCEF-F2C185C6F7C0}"/>
              </a:ext>
            </a:extLst>
          </p:cNvPr>
          <p:cNvSpPr txBox="1">
            <a:spLocks/>
          </p:cNvSpPr>
          <p:nvPr/>
        </p:nvSpPr>
        <p:spPr bwMode="auto">
          <a:xfrm>
            <a:off x="5180162" y="3510222"/>
            <a:ext cx="2151426" cy="3843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Side Gabled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556F91-6449-8CFE-6385-70C014152797}"/>
              </a:ext>
            </a:extLst>
          </p:cNvPr>
          <p:cNvSpPr/>
          <p:nvPr/>
        </p:nvSpPr>
        <p:spPr>
          <a:xfrm>
            <a:off x="2937491" y="1755111"/>
            <a:ext cx="2362200" cy="91440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7FCD8EA-E7C7-ED06-CEA4-00F1E35868F8}"/>
              </a:ext>
            </a:extLst>
          </p:cNvPr>
          <p:cNvSpPr txBox="1">
            <a:spLocks/>
          </p:cNvSpPr>
          <p:nvPr/>
        </p:nvSpPr>
        <p:spPr bwMode="auto">
          <a:xfrm>
            <a:off x="5181600" y="2116232"/>
            <a:ext cx="2151426" cy="3843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70000"/>
              <a:buNone/>
            </a:pPr>
            <a:r>
              <a:rPr lang="en-US" sz="2000" dirty="0">
                <a:solidFill>
                  <a:schemeClr val="bg1"/>
                </a:solidFill>
              </a:rPr>
              <a:t>Front Gabled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CBC404-EB82-0C4D-ACD5-6971A85FD13F}"/>
              </a:ext>
            </a:extLst>
          </p:cNvPr>
          <p:cNvSpPr/>
          <p:nvPr/>
        </p:nvSpPr>
        <p:spPr>
          <a:xfrm>
            <a:off x="805511" y="3183861"/>
            <a:ext cx="4125114" cy="91440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83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ketingPlan">
  <a:themeElements>
    <a:clrScheme name="Custom 9">
      <a:dk1>
        <a:srgbClr val="595959"/>
      </a:dk1>
      <a:lt1>
        <a:sysClr val="window" lastClr="FFFFFF"/>
      </a:lt1>
      <a:dk2>
        <a:srgbClr val="000000"/>
      </a:dk2>
      <a:lt2>
        <a:srgbClr val="F8F8F8"/>
      </a:lt2>
      <a:accent1>
        <a:srgbClr val="00843C"/>
      </a:accent1>
      <a:accent2>
        <a:srgbClr val="92D050"/>
      </a:accent2>
      <a:accent3>
        <a:srgbClr val="FFC0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9">
    <a:dk1>
      <a:srgbClr val="595959"/>
    </a:dk1>
    <a:lt1>
      <a:sysClr val="window" lastClr="FFFFFF"/>
    </a:lt1>
    <a:dk2>
      <a:srgbClr val="000000"/>
    </a:dk2>
    <a:lt2>
      <a:srgbClr val="F8F8F8"/>
    </a:lt2>
    <a:accent1>
      <a:srgbClr val="00843C"/>
    </a:accent1>
    <a:accent2>
      <a:srgbClr val="92D050"/>
    </a:accent2>
    <a:accent3>
      <a:srgbClr val="FFC000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On-screen Show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Wingdings</vt:lpstr>
      <vt:lpstr>Wingdings 2</vt:lpstr>
      <vt:lpstr>MarketingPlan</vt:lpstr>
      <vt:lpstr>PowerPoint Presentation</vt:lpstr>
      <vt:lpstr>Windows and Transparency – 15%</vt:lpstr>
      <vt:lpstr>Solid to Void Analysis</vt:lpstr>
      <vt:lpstr>Established Neighborhoods - Pattern Analysis</vt:lpstr>
      <vt:lpstr>Replicate Garage/Driveway Pattern</vt:lpstr>
      <vt:lpstr>Replicate Garage/Driveway Pattern</vt:lpstr>
      <vt:lpstr>Replicate Garage/Driveway Pattern</vt:lpstr>
      <vt:lpstr>Roof Patterns - Residential (Ames)</vt:lpstr>
      <vt:lpstr>Roof Patterns - Residential (Ames)</vt:lpstr>
      <vt:lpstr>Entry Patterns – Residential (Ames)</vt:lpstr>
      <vt:lpstr>Analysis Resources</vt:lpstr>
      <vt:lpstr>Neighborhood Analysis</vt:lpstr>
      <vt:lpstr>Visual Examples of Compatible Architecture</vt:lpstr>
      <vt:lpstr>Other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INSPECTIONS</dc:title>
  <dc:creator/>
  <cp:lastModifiedBy/>
  <cp:revision>7</cp:revision>
  <dcterms:created xsi:type="dcterms:W3CDTF">2012-06-22T14:30:54Z</dcterms:created>
  <dcterms:modified xsi:type="dcterms:W3CDTF">2024-01-17T17:42:22Z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